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2" d="100"/>
          <a:sy n="102" d="100"/>
        </p:scale>
        <p:origin x="93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C8B85C-5F58-5881-A658-4EBBB2003F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8372D25-D3EF-81F5-6E35-C67FA4CD4A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2308BA-9647-4E53-26B1-BF55E7A1D5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1ECEE-6F7F-498B-9EAD-CAE0481E0156}" type="datetimeFigureOut">
              <a:rPr lang="ko-KR" altLang="en-US" smtClean="0"/>
              <a:t>2024-11-18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03284E7-D97F-C47E-C331-0F81F9F273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7743132-9477-D088-F7DB-128A2E950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32418-9C84-4E81-914C-097E5191F0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12937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076BE9-13F2-2B6F-8A5C-9C772C8B2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7B60DA5-2B88-9345-5F5C-603922AF02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3495476-C201-AF1E-3EA5-5D43548F35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1ECEE-6F7F-498B-9EAD-CAE0481E0156}" type="datetimeFigureOut">
              <a:rPr lang="ko-KR" altLang="en-US" smtClean="0"/>
              <a:t>2024-11-18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3BE03E2-917A-7913-F45B-53C0BAAAB7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B90AD9-755C-F79B-5229-121EEC6D59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32418-9C84-4E81-914C-097E5191F0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77791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F9BC8EB-DD17-2471-15FC-AC1BFF8996B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9CCEE00-3DA2-48F8-EA02-ED1C32F742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3B50E9F-59DC-46BD-7E02-053EC72F25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1ECEE-6F7F-498B-9EAD-CAE0481E0156}" type="datetimeFigureOut">
              <a:rPr lang="ko-KR" altLang="en-US" smtClean="0"/>
              <a:t>2024-11-18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029183A-E01E-C7F3-47AA-C8C79874A8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07D77FA-DEB7-1FA0-9E22-015F8FF88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32418-9C84-4E81-914C-097E5191F0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48372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EFC373-4007-71FD-83FA-F24D9AC75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893B6F1-7E6A-B2DB-49CA-3EE773CE24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370AC87-4B30-2DF4-2042-E16FFF83D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1ECEE-6F7F-498B-9EAD-CAE0481E0156}" type="datetimeFigureOut">
              <a:rPr lang="ko-KR" altLang="en-US" smtClean="0"/>
              <a:t>2024-11-18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D37696F-37D5-4E6C-D225-1E86685874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F7457B0-FD1C-4F95-CA13-059B43317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32418-9C84-4E81-914C-097E5191F0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7749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BDB3DE-9C0F-B735-4C3F-49AA791E43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758E421-497E-0F6D-9395-80A2F23034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AAA01C-9D65-AEC3-7710-E1C45D02F1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1ECEE-6F7F-498B-9EAD-CAE0481E0156}" type="datetimeFigureOut">
              <a:rPr lang="ko-KR" altLang="en-US" smtClean="0"/>
              <a:t>2024-11-18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E8AF351-9B90-A572-4162-D6DFCE91EC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1B2A03C-CEEA-2FDD-FE18-F97158DCE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32418-9C84-4E81-914C-097E5191F0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1050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3AFF45-B1B3-D749-7396-D0BAEABC3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0F47272-718F-3843-A40D-9DAE2931A2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0C872DE-FEDC-36F4-6C4E-4A5984E10B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49DD7C5-C6B3-A81E-576E-901BF7CCA4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1ECEE-6F7F-498B-9EAD-CAE0481E0156}" type="datetimeFigureOut">
              <a:rPr lang="ko-KR" altLang="en-US" smtClean="0"/>
              <a:t>2024-11-18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595B57B-CF04-2BAA-5134-F0F45FA7A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87253CB-9483-40FD-7780-94647D074A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32418-9C84-4E81-914C-097E5191F0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79526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A1652E-1931-02AE-BB4B-1B0434362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8211C35-A2F4-703C-A6C8-0CB834D8C2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C1DA630-21C6-E61B-80C9-65238F3024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D73D368-00C4-5777-CAD9-FE18D9790C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20F1FA1-4CC5-65CE-88DF-103693E8EB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1AE1472-BFE5-16EB-E26B-3548BEADF1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1ECEE-6F7F-498B-9EAD-CAE0481E0156}" type="datetimeFigureOut">
              <a:rPr lang="ko-KR" altLang="en-US" smtClean="0"/>
              <a:t>2024-11-18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6E6382A-9FE5-E70C-D0B0-C914DD8E8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7A101C6-CEEA-7C77-0107-BE81778CD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32418-9C84-4E81-914C-097E5191F0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58284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885F5B-E5C6-32BE-DB76-5F6FF7622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3BA8AA1-6DC5-3A63-8BB3-71B6A040E6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1ECEE-6F7F-498B-9EAD-CAE0481E0156}" type="datetimeFigureOut">
              <a:rPr lang="ko-KR" altLang="en-US" smtClean="0"/>
              <a:t>2024-11-18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2149875-06FF-0215-4CAB-4B4048CAC3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D262B8F-339E-E7E7-372D-0C4C3D0ECD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32418-9C84-4E81-914C-097E5191F0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34079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4A58FB9-4442-32C6-5781-32678E6F56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1ECEE-6F7F-498B-9EAD-CAE0481E0156}" type="datetimeFigureOut">
              <a:rPr lang="ko-KR" altLang="en-US" smtClean="0"/>
              <a:t>2024-11-18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FBBE298-75B7-A5CA-BE5E-FADBD66BBE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A9A4F36-2AE2-027B-522A-1FBB38DDDC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32418-9C84-4E81-914C-097E5191F0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97125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E6D0A0-D64C-AF4C-4B67-B4EB6646E0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AF868D6-1B84-2FD2-275A-513074C93B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8100C9A-851B-83F9-DEE7-7B62BEE703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38C5478-B624-65C9-2C4E-3C9BE01747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1ECEE-6F7F-498B-9EAD-CAE0481E0156}" type="datetimeFigureOut">
              <a:rPr lang="ko-KR" altLang="en-US" smtClean="0"/>
              <a:t>2024-11-18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572D825-EF6E-528B-7E5B-0BA3EC714C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8DA64AB-5E70-693C-AD47-8D1DDAE6F1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32418-9C84-4E81-914C-097E5191F0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51326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277D7D-57E3-2543-B3D0-EF05E80C4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E73ECE7-DE1B-C632-FD96-7E5DA730C13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A151FE2-D0EC-A102-0F95-3C07265A6F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82C3AFF-13D5-069B-3C75-81EDADEFF4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1ECEE-6F7F-498B-9EAD-CAE0481E0156}" type="datetimeFigureOut">
              <a:rPr lang="ko-KR" altLang="en-US" smtClean="0"/>
              <a:t>2024-11-18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5244874-0FA0-2E2E-B43F-C445D26180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D51D372-F83A-8A59-E8D3-332EDAAB66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32418-9C84-4E81-914C-097E5191F0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73368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8FBC18C-ABC0-A8AA-3CB0-E3FB827922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501D2DC-E499-2E21-142D-38F7D734D8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80B9CA9-6F02-4213-FF82-4D5DD5F80E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E11ECEE-6F7F-498B-9EAD-CAE0481E0156}" type="datetimeFigureOut">
              <a:rPr lang="ko-KR" altLang="en-US" smtClean="0"/>
              <a:t>2024-11-18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2C997EB-F845-F42F-DA6C-490DFA8BCA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9F70879-E03D-2B7F-5282-F4868C36AA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6832418-9C84-4E81-914C-097E5191F0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11604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284C29-3466-F874-89D8-6D097D37531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Tank(</a:t>
            </a:r>
            <a:r>
              <a:rPr lang="ko-KR" altLang="en-US" dirty="0"/>
              <a:t>임시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987894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4C7356-9C78-2AA7-977F-DEE55697C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세부 사항</a:t>
            </a:r>
            <a:r>
              <a:rPr lang="en-US" altLang="ko-KR" b="1" dirty="0"/>
              <a:t>(</a:t>
            </a:r>
            <a:r>
              <a:rPr lang="ko-KR" altLang="en-US" b="1" dirty="0"/>
              <a:t>맵</a:t>
            </a:r>
            <a:r>
              <a:rPr lang="en-US" altLang="ko-KR" b="1" dirty="0"/>
              <a:t>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74F2CF3-F467-2E28-48A0-D9381EEA22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맵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A70155F-4D70-0FAE-47D8-BBD1927594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1858" y="1375204"/>
            <a:ext cx="8264114" cy="525217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75750C9-A695-87B5-D235-0D066521AEB1}"/>
              </a:ext>
            </a:extLst>
          </p:cNvPr>
          <p:cNvSpPr txBox="1"/>
          <p:nvPr/>
        </p:nvSpPr>
        <p:spPr>
          <a:xfrm>
            <a:off x="915526" y="2372751"/>
            <a:ext cx="2599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가로 </a:t>
            </a:r>
            <a:r>
              <a:rPr lang="en-US" altLang="ko-KR" dirty="0"/>
              <a:t>4km,</a:t>
            </a:r>
            <a:r>
              <a:rPr lang="ko-KR" altLang="en-US" dirty="0"/>
              <a:t> 세로 </a:t>
            </a:r>
            <a:r>
              <a:rPr lang="en-US" altLang="ko-KR" dirty="0"/>
              <a:t>3km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BAC4BC1-874D-25AD-99C4-36F65CC5C00D}"/>
              </a:ext>
            </a:extLst>
          </p:cNvPr>
          <p:cNvSpPr txBox="1"/>
          <p:nvPr/>
        </p:nvSpPr>
        <p:spPr>
          <a:xfrm>
            <a:off x="915526" y="2782627"/>
            <a:ext cx="26763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4km</a:t>
            </a:r>
            <a:r>
              <a:rPr lang="ko-KR" altLang="en-US" dirty="0"/>
              <a:t>기준 끝에서 끝까지 이동 시간</a:t>
            </a:r>
            <a:r>
              <a:rPr lang="en-US" altLang="ko-KR" dirty="0"/>
              <a:t> </a:t>
            </a:r>
            <a:r>
              <a:rPr lang="ko-KR" altLang="en-US" dirty="0"/>
              <a:t>약 </a:t>
            </a:r>
            <a:r>
              <a:rPr lang="en-US" altLang="ko-KR" dirty="0"/>
              <a:t>4</a:t>
            </a:r>
            <a:r>
              <a:rPr lang="ko-KR" altLang="en-US" dirty="0"/>
              <a:t>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11FE150-9122-CBB8-D786-05718C1693C1}"/>
              </a:ext>
            </a:extLst>
          </p:cNvPr>
          <p:cNvSpPr txBox="1"/>
          <p:nvPr/>
        </p:nvSpPr>
        <p:spPr>
          <a:xfrm>
            <a:off x="915525" y="3514419"/>
            <a:ext cx="27233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가장 가까운 </a:t>
            </a:r>
            <a:r>
              <a:rPr lang="ko-KR" altLang="en-US" dirty="0" err="1"/>
              <a:t>리스폰</a:t>
            </a:r>
            <a:r>
              <a:rPr lang="ko-KR" altLang="en-US" dirty="0"/>
              <a:t> 지역 </a:t>
            </a:r>
            <a:r>
              <a:rPr lang="en-US" altLang="ko-KR" dirty="0"/>
              <a:t>-&gt; </a:t>
            </a:r>
            <a:r>
              <a:rPr lang="ko-KR" altLang="en-US" dirty="0"/>
              <a:t>중립지역 거리</a:t>
            </a:r>
            <a:r>
              <a:rPr lang="en-US" altLang="ko-KR" dirty="0"/>
              <a:t> 700m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8CE06B-14C8-13C4-4EA2-64E0420F10C1}"/>
              </a:ext>
            </a:extLst>
          </p:cNvPr>
          <p:cNvSpPr txBox="1"/>
          <p:nvPr/>
        </p:nvSpPr>
        <p:spPr>
          <a:xfrm>
            <a:off x="915525" y="4295687"/>
            <a:ext cx="27233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중립지역의 둘레에 사거리 내부의 적을 자동으로 공격하는 </a:t>
            </a:r>
            <a:r>
              <a:rPr lang="ko-KR" altLang="en-US" dirty="0" err="1"/>
              <a:t>포탑</a:t>
            </a:r>
            <a:r>
              <a:rPr lang="ko-KR" altLang="en-US" dirty="0"/>
              <a:t> </a:t>
            </a:r>
            <a:r>
              <a:rPr lang="en-US" altLang="ko-KR" dirty="0"/>
              <a:t>8</a:t>
            </a:r>
            <a:r>
              <a:rPr lang="ko-KR" altLang="en-US" dirty="0"/>
              <a:t>개 존재</a:t>
            </a:r>
          </a:p>
        </p:txBody>
      </p:sp>
    </p:spTree>
    <p:extLst>
      <p:ext uri="{BB962C8B-B14F-4D97-AF65-F5344CB8AC3E}">
        <p14:creationId xmlns:p14="http://schemas.microsoft.com/office/powerpoint/2010/main" val="40311131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1C813E3-5401-AC1C-B824-AFEB95CB27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65907"/>
          </a:xfrm>
        </p:spPr>
        <p:txBody>
          <a:bodyPr/>
          <a:lstStyle/>
          <a:p>
            <a:r>
              <a:rPr lang="ko-KR" altLang="en-US" dirty="0"/>
              <a:t>탱크</a:t>
            </a:r>
            <a:endParaRPr lang="en-US" altLang="ko-KR" dirty="0"/>
          </a:p>
          <a:p>
            <a:pPr>
              <a:buFontTx/>
              <a:buChar char="-"/>
            </a:pPr>
            <a:r>
              <a:rPr lang="ko-KR" altLang="en-US" dirty="0"/>
              <a:t>내구도 </a:t>
            </a:r>
            <a:r>
              <a:rPr lang="en-US" altLang="ko-KR" dirty="0"/>
              <a:t>100</a:t>
            </a:r>
          </a:p>
          <a:p>
            <a:pPr>
              <a:buFontTx/>
              <a:buChar char="-"/>
            </a:pPr>
            <a:endParaRPr lang="en-US" altLang="ko-KR" dirty="0"/>
          </a:p>
          <a:p>
            <a:pPr>
              <a:buFontTx/>
              <a:buChar char="-"/>
            </a:pPr>
            <a:r>
              <a:rPr lang="ko-KR" altLang="en-US" dirty="0"/>
              <a:t>최대 시속 </a:t>
            </a:r>
            <a:r>
              <a:rPr lang="en-US" altLang="ko-KR" dirty="0"/>
              <a:t>60km/h</a:t>
            </a:r>
          </a:p>
          <a:p>
            <a:pPr marL="0" indent="0">
              <a:buNone/>
            </a:pPr>
            <a:r>
              <a:rPr lang="en-US" altLang="ko-KR" dirty="0"/>
              <a:t>(</a:t>
            </a:r>
            <a:r>
              <a:rPr lang="ko-KR" altLang="en-US" dirty="0"/>
              <a:t>내구도에 비례해 속도 감소</a:t>
            </a:r>
            <a:r>
              <a:rPr lang="en-US" altLang="ko-KR" dirty="0"/>
              <a:t>)</a:t>
            </a:r>
          </a:p>
          <a:p>
            <a:pPr marL="0" indent="0">
              <a:buNone/>
            </a:pPr>
            <a:endParaRPr lang="en-US" altLang="ko-KR" dirty="0"/>
          </a:p>
          <a:p>
            <a:pPr>
              <a:buFontTx/>
              <a:buChar char="-"/>
            </a:pPr>
            <a:r>
              <a:rPr lang="ko-KR" altLang="en-US" dirty="0"/>
              <a:t>오브젝트와 충돌 시 내구도 감소</a:t>
            </a:r>
            <a:endParaRPr lang="en-US" altLang="ko-KR" dirty="0"/>
          </a:p>
          <a:p>
            <a:pPr>
              <a:buFontTx/>
              <a:buChar char="-"/>
            </a:pPr>
            <a:endParaRPr lang="en-US" altLang="ko-KR" dirty="0"/>
          </a:p>
          <a:p>
            <a:pPr>
              <a:buFontTx/>
              <a:buChar char="-"/>
            </a:pPr>
            <a:r>
              <a:rPr lang="ko-KR" altLang="en-US" dirty="0"/>
              <a:t>피격 부위별 다른 데미지</a:t>
            </a:r>
            <a:endParaRPr lang="en-US" altLang="ko-KR" dirty="0"/>
          </a:p>
          <a:p>
            <a:pPr>
              <a:buFontTx/>
              <a:buChar char="-"/>
            </a:pPr>
            <a:endParaRPr lang="en-US" altLang="ko-KR" dirty="0"/>
          </a:p>
          <a:p>
            <a:pPr>
              <a:buFontTx/>
              <a:buChar char="-"/>
            </a:pPr>
            <a:endParaRPr lang="en-US" altLang="ko-KR" dirty="0"/>
          </a:p>
          <a:p>
            <a:pPr>
              <a:buFontTx/>
              <a:buChar char="-"/>
            </a:pPr>
            <a:endParaRPr lang="en-US" altLang="ko-KR" dirty="0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B5EB925D-35EB-1289-55B6-7878800E13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b="1" dirty="0"/>
              <a:t>세부 사항</a:t>
            </a:r>
            <a:r>
              <a:rPr lang="en-US" altLang="ko-KR" b="1" dirty="0"/>
              <a:t>(</a:t>
            </a:r>
            <a:r>
              <a:rPr lang="ko-KR" altLang="en-US" b="1" dirty="0"/>
              <a:t>오브젝트</a:t>
            </a:r>
            <a:r>
              <a:rPr lang="en-US" altLang="ko-KR" b="1" dirty="0"/>
              <a:t>)</a:t>
            </a:r>
            <a:endParaRPr lang="ko-KR" altLang="en-US" b="1" dirty="0"/>
          </a:p>
        </p:txBody>
      </p:sp>
      <p:pic>
        <p:nvPicPr>
          <p:cNvPr id="13" name="그림 12" descr="군용 차량, 텍스트, 전투차량, 무기이(가) 표시된 사진&#10;&#10;자동 생성된 설명">
            <a:extLst>
              <a:ext uri="{FF2B5EF4-FFF2-40B4-BE49-F238E27FC236}">
                <a16:creationId xmlns:a16="http://schemas.microsoft.com/office/drawing/2014/main" id="{FBA81530-295E-9AD8-BB0A-D3AE882C3A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825625"/>
            <a:ext cx="5576047" cy="237549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3F56499-C56F-55DC-431D-B2AE8712943A}"/>
              </a:ext>
            </a:extLst>
          </p:cNvPr>
          <p:cNvSpPr txBox="1"/>
          <p:nvPr/>
        </p:nvSpPr>
        <p:spPr>
          <a:xfrm>
            <a:off x="6096000" y="4279153"/>
            <a:ext cx="2105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구매할 모델 </a:t>
            </a:r>
            <a:r>
              <a:rPr lang="en-US" altLang="ko-KR" dirty="0"/>
              <a:t>(</a:t>
            </a:r>
            <a:r>
              <a:rPr lang="ko-KR" altLang="en-US" dirty="0"/>
              <a:t>예정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904297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A31D49D-2E83-625D-EBB7-9CC9E17F76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포탄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87BA8628-5AA7-EF26-8209-8B9BACD645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b="1" dirty="0"/>
              <a:t>세부 사항</a:t>
            </a:r>
            <a:r>
              <a:rPr lang="en-US" altLang="ko-KR" b="1" dirty="0"/>
              <a:t>(</a:t>
            </a:r>
            <a:r>
              <a:rPr lang="ko-KR" altLang="en-US" b="1" dirty="0"/>
              <a:t>오브젝트</a:t>
            </a:r>
            <a:r>
              <a:rPr lang="en-US" altLang="ko-KR" b="1" dirty="0"/>
              <a:t>)</a:t>
            </a:r>
            <a:endParaRPr lang="ko-KR" altLang="en-US" b="1" dirty="0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9BC3F812-21D4-E839-BAAF-374D044EE9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7077479"/>
              </p:ext>
            </p:extLst>
          </p:nvPr>
        </p:nvGraphicFramePr>
        <p:xfrm>
          <a:off x="838200" y="2811063"/>
          <a:ext cx="10204938" cy="2755056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194538">
                  <a:extLst>
                    <a:ext uri="{9D8B030D-6E8A-4147-A177-3AD203B41FA5}">
                      <a16:colId xmlns:a16="http://schemas.microsoft.com/office/drawing/2014/main" val="3887189113"/>
                    </a:ext>
                  </a:extLst>
                </a:gridCol>
                <a:gridCol w="7010400">
                  <a:extLst>
                    <a:ext uri="{9D8B030D-6E8A-4147-A177-3AD203B41FA5}">
                      <a16:colId xmlns:a16="http://schemas.microsoft.com/office/drawing/2014/main" val="721514007"/>
                    </a:ext>
                  </a:extLst>
                </a:gridCol>
              </a:tblGrid>
              <a:tr h="6887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탄 종류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설명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18078700"/>
                  </a:ext>
                </a:extLst>
              </a:tr>
              <a:tr h="6887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기관총</a:t>
                      </a:r>
                    </a:p>
                  </a:txBody>
                  <a:tcPr>
                    <a:lnT w="381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매우 약한 데미지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빠른 연사속도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매우 짧은 사거리</a:t>
                      </a:r>
                      <a:r>
                        <a:rPr lang="en-US" altLang="ko-KR" dirty="0"/>
                        <a:t>,</a:t>
                      </a:r>
                      <a:r>
                        <a:rPr lang="ko-KR" altLang="en-US" dirty="0"/>
                        <a:t> 낙차</a:t>
                      </a:r>
                      <a:r>
                        <a:rPr lang="en-US" altLang="ko-KR" dirty="0"/>
                        <a:t>X , </a:t>
                      </a:r>
                      <a:r>
                        <a:rPr lang="ko-KR" altLang="en-US" dirty="0"/>
                        <a:t>재장전</a:t>
                      </a:r>
                      <a:r>
                        <a:rPr lang="en-US" altLang="ko-KR" dirty="0"/>
                        <a:t>X(</a:t>
                      </a:r>
                      <a:r>
                        <a:rPr lang="ko-KR" altLang="en-US" dirty="0"/>
                        <a:t>과열 게이지 존재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>
                    <a:lnT w="38100" cmpd="sng">
                      <a:noFill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625206492"/>
                  </a:ext>
                </a:extLst>
              </a:tr>
              <a:tr h="6887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광역 폭발탄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매우 강한 광역 데미지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느린 재장전 속도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느린 탄 속도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매우 큰 낙차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아군 공격 가능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7614710"/>
                  </a:ext>
                </a:extLst>
              </a:tr>
              <a:tr h="6887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고속탄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강한 데미지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빠른 탄 속도 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빠른 재장전 속도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약간의 탄 낙차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97012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424653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EA80FC5-9ACC-6762-1D2E-D5BA612ED4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593932"/>
          </a:xfrm>
        </p:spPr>
        <p:txBody>
          <a:bodyPr>
            <a:normAutofit/>
          </a:bodyPr>
          <a:lstStyle/>
          <a:p>
            <a:r>
              <a:rPr lang="ko-KR" altLang="en-US" dirty="0" err="1"/>
              <a:t>드론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>
              <a:buFontTx/>
              <a:buChar char="-"/>
            </a:pPr>
            <a:r>
              <a:rPr lang="ko-KR" altLang="en-US" dirty="0"/>
              <a:t>포수 플레이어만 조작 가능</a:t>
            </a:r>
            <a:endParaRPr lang="en-US" altLang="ko-KR" dirty="0"/>
          </a:p>
          <a:p>
            <a:pPr>
              <a:buFontTx/>
              <a:buChar char="-"/>
            </a:pPr>
            <a:r>
              <a:rPr lang="ko-KR" altLang="en-US" dirty="0"/>
              <a:t>내구도 </a:t>
            </a:r>
            <a:r>
              <a:rPr lang="en-US" altLang="ko-KR" dirty="0"/>
              <a:t>1(</a:t>
            </a:r>
            <a:r>
              <a:rPr lang="ko-KR" altLang="en-US" dirty="0"/>
              <a:t>파괴 시 이용 불가</a:t>
            </a:r>
            <a:r>
              <a:rPr lang="en-US" altLang="ko-KR" dirty="0"/>
              <a:t>)</a:t>
            </a:r>
          </a:p>
          <a:p>
            <a:pPr>
              <a:buFontTx/>
              <a:buChar char="-"/>
            </a:pPr>
            <a:r>
              <a:rPr lang="ko-KR" altLang="en-US" dirty="0"/>
              <a:t>최대 </a:t>
            </a:r>
            <a:r>
              <a:rPr lang="en-US" altLang="ko-KR" dirty="0"/>
              <a:t>1</a:t>
            </a:r>
            <a:r>
              <a:rPr lang="ko-KR" altLang="en-US" dirty="0"/>
              <a:t>분 사용 가능</a:t>
            </a:r>
            <a:endParaRPr lang="en-US" altLang="ko-KR" dirty="0"/>
          </a:p>
          <a:p>
            <a:pPr>
              <a:buFontTx/>
              <a:buChar char="-"/>
            </a:pPr>
            <a:r>
              <a:rPr lang="en-US" altLang="ko-KR" dirty="0"/>
              <a:t>WASD</a:t>
            </a:r>
            <a:r>
              <a:rPr lang="ko-KR" altLang="en-US" dirty="0"/>
              <a:t> 이동</a:t>
            </a:r>
            <a:endParaRPr lang="en-US" altLang="ko-KR" dirty="0"/>
          </a:p>
          <a:p>
            <a:pPr>
              <a:buFontTx/>
              <a:buChar char="-"/>
            </a:pPr>
            <a:r>
              <a:rPr lang="en-US" altLang="ko-KR" dirty="0"/>
              <a:t>SPACE </a:t>
            </a:r>
            <a:r>
              <a:rPr lang="ko-KR" altLang="en-US" dirty="0"/>
              <a:t>고도 상승 </a:t>
            </a:r>
            <a:r>
              <a:rPr lang="en-US" altLang="ko-KR" dirty="0"/>
              <a:t>Ctrl </a:t>
            </a:r>
            <a:r>
              <a:rPr lang="ko-KR" altLang="en-US" dirty="0"/>
              <a:t>고도 하락</a:t>
            </a:r>
            <a:endParaRPr lang="en-US" altLang="ko-KR" dirty="0"/>
          </a:p>
          <a:p>
            <a:pPr>
              <a:buFontTx/>
              <a:buChar char="-"/>
            </a:pPr>
            <a:r>
              <a:rPr lang="en-US" altLang="ko-KR" dirty="0"/>
              <a:t>30</a:t>
            </a:r>
            <a:r>
              <a:rPr lang="ko-KR" altLang="en-US" dirty="0"/>
              <a:t>초에 한번씩 좌클릭으로 신호 표시 가능</a:t>
            </a:r>
            <a:endParaRPr lang="en-US" altLang="ko-KR" dirty="0"/>
          </a:p>
          <a:p>
            <a:pPr>
              <a:buFontTx/>
              <a:buChar char="-"/>
            </a:pPr>
            <a:r>
              <a:rPr lang="ko-KR" altLang="en-US" dirty="0" err="1"/>
              <a:t>리스폰</a:t>
            </a:r>
            <a:r>
              <a:rPr lang="ko-KR" altLang="en-US" dirty="0"/>
              <a:t> </a:t>
            </a:r>
            <a:r>
              <a:rPr lang="en-US" altLang="ko-KR" dirty="0"/>
              <a:t>or </a:t>
            </a:r>
            <a:r>
              <a:rPr lang="ko-KR" altLang="en-US" dirty="0"/>
              <a:t>점령 시 </a:t>
            </a:r>
            <a:r>
              <a:rPr lang="ko-KR" altLang="en-US" dirty="0" err="1"/>
              <a:t>드론</a:t>
            </a:r>
            <a:r>
              <a:rPr lang="ko-KR" altLang="en-US" dirty="0"/>
              <a:t> 제한시간 초기화</a:t>
            </a:r>
            <a:endParaRPr lang="en-US" altLang="ko-KR" dirty="0"/>
          </a:p>
          <a:p>
            <a:pPr marL="457200" lvl="1" indent="0">
              <a:buNone/>
            </a:pPr>
            <a:endParaRPr lang="en-US" altLang="ko-KR" dirty="0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9A6DAEAA-DA3F-9FA8-116D-1D7279E49AD4}"/>
              </a:ext>
            </a:extLst>
          </p:cNvPr>
          <p:cNvSpPr txBox="1">
            <a:spLocks/>
          </p:cNvSpPr>
          <p:nvPr/>
        </p:nvSpPr>
        <p:spPr>
          <a:xfrm>
            <a:off x="936674" y="1960562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253640D0-A28B-2C29-B987-450F2DA72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b="1" dirty="0"/>
              <a:t>세부 사항</a:t>
            </a:r>
            <a:r>
              <a:rPr lang="en-US" altLang="ko-KR" b="1" dirty="0"/>
              <a:t>(</a:t>
            </a:r>
            <a:r>
              <a:rPr lang="ko-KR" altLang="en-US" b="1" dirty="0"/>
              <a:t>오브젝트</a:t>
            </a:r>
            <a:r>
              <a:rPr lang="en-US" altLang="ko-KR" b="1" dirty="0"/>
              <a:t>)</a:t>
            </a:r>
            <a:endParaRPr lang="ko-KR" altLang="en-US" b="1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EDF6B75-0102-0C93-9AE6-BEF4BCA979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4178" y="1583764"/>
            <a:ext cx="5168859" cy="269538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32E50B0-2119-E91B-6920-32493278CDB6}"/>
              </a:ext>
            </a:extLst>
          </p:cNvPr>
          <p:cNvSpPr txBox="1"/>
          <p:nvPr/>
        </p:nvSpPr>
        <p:spPr>
          <a:xfrm>
            <a:off x="6234178" y="4286619"/>
            <a:ext cx="2105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구매할 모델 </a:t>
            </a:r>
            <a:r>
              <a:rPr lang="en-US" altLang="ko-KR" dirty="0"/>
              <a:t>(</a:t>
            </a:r>
            <a:r>
              <a:rPr lang="ko-KR" altLang="en-US" dirty="0"/>
              <a:t>예정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070968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EC52AA0-9DCD-F383-0951-573BC2C53A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/>
              <a:t>자동화 </a:t>
            </a:r>
            <a:r>
              <a:rPr lang="ko-KR" altLang="en-US" dirty="0" err="1"/>
              <a:t>포탑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>
              <a:buFontTx/>
              <a:buChar char="-"/>
            </a:pPr>
            <a:r>
              <a:rPr lang="ko-KR" altLang="en-US" dirty="0"/>
              <a:t>중립 지역 점령 시 이용 가능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>
              <a:buFontTx/>
              <a:buChar char="-"/>
            </a:pPr>
            <a:r>
              <a:rPr lang="ko-KR" altLang="en-US" dirty="0"/>
              <a:t>내구도 </a:t>
            </a:r>
            <a:r>
              <a:rPr lang="en-US" altLang="ko-KR" dirty="0"/>
              <a:t>100 (</a:t>
            </a:r>
            <a:r>
              <a:rPr lang="ko-KR" altLang="en-US" dirty="0"/>
              <a:t>파괴 가능</a:t>
            </a:r>
            <a:r>
              <a:rPr lang="en-US" altLang="ko-KR" dirty="0"/>
              <a:t>)</a:t>
            </a:r>
          </a:p>
          <a:p>
            <a:pPr>
              <a:buFontTx/>
              <a:buChar char="-"/>
            </a:pPr>
            <a:endParaRPr lang="en-US" altLang="ko-KR" dirty="0"/>
          </a:p>
          <a:p>
            <a:pPr>
              <a:buFontTx/>
              <a:buChar char="-"/>
            </a:pPr>
            <a:r>
              <a:rPr lang="ko-KR" altLang="en-US" dirty="0"/>
              <a:t>사거리 </a:t>
            </a:r>
            <a:r>
              <a:rPr lang="en-US" altLang="ko-KR" dirty="0"/>
              <a:t>300M </a:t>
            </a:r>
            <a:r>
              <a:rPr lang="ko-KR" altLang="en-US" dirty="0"/>
              <a:t>이내의 적 탐지 및 자동 공격</a:t>
            </a:r>
            <a:endParaRPr lang="en-US" altLang="ko-KR" dirty="0"/>
          </a:p>
          <a:p>
            <a:pPr>
              <a:buFontTx/>
              <a:buChar char="-"/>
            </a:pPr>
            <a:endParaRPr lang="en-US" altLang="ko-KR" dirty="0"/>
          </a:p>
          <a:p>
            <a:pPr>
              <a:buFontTx/>
              <a:buChar char="-"/>
            </a:pPr>
            <a:r>
              <a:rPr lang="ko-KR" altLang="en-US" dirty="0"/>
              <a:t>재 </a:t>
            </a:r>
            <a:r>
              <a:rPr lang="ko-KR" altLang="en-US" dirty="0" err="1"/>
              <a:t>점령시</a:t>
            </a:r>
            <a:r>
              <a:rPr lang="ko-KR" altLang="en-US" dirty="0"/>
              <a:t> 파괴 복구</a:t>
            </a:r>
            <a:endParaRPr lang="en-US" altLang="ko-KR" dirty="0"/>
          </a:p>
          <a:p>
            <a:pPr>
              <a:buFontTx/>
              <a:buChar char="-"/>
            </a:pPr>
            <a:endParaRPr lang="en-US" altLang="ko-KR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A0DC807D-CDDF-B918-BA1C-174259297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b="1" dirty="0"/>
              <a:t>세부 사항</a:t>
            </a:r>
            <a:r>
              <a:rPr lang="en-US" altLang="ko-KR" b="1" dirty="0"/>
              <a:t>(</a:t>
            </a:r>
            <a:r>
              <a:rPr lang="ko-KR" altLang="en-US" b="1" dirty="0"/>
              <a:t>오브젝트</a:t>
            </a:r>
            <a:r>
              <a:rPr lang="en-US" altLang="ko-KR" b="1" dirty="0"/>
              <a:t>)</a:t>
            </a:r>
            <a:endParaRPr lang="ko-KR" altLang="en-US" b="1" dirty="0"/>
          </a:p>
        </p:txBody>
      </p:sp>
      <p:pic>
        <p:nvPicPr>
          <p:cNvPr id="6" name="그림 5" descr="스크린샷, 멀티미디어 소프트웨어, 소프트웨어이(가) 표시된 사진&#10;&#10;자동 생성된 설명">
            <a:extLst>
              <a:ext uri="{FF2B5EF4-FFF2-40B4-BE49-F238E27FC236}">
                <a16:creationId xmlns:a16="http://schemas.microsoft.com/office/drawing/2014/main" id="{21E7AFC5-07C3-4511-4FB2-8258A47CE2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1925" y="1590614"/>
            <a:ext cx="5821634" cy="251298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BE8409A-7850-E280-89AB-3770416B3FB6}"/>
              </a:ext>
            </a:extLst>
          </p:cNvPr>
          <p:cNvSpPr txBox="1"/>
          <p:nvPr/>
        </p:nvSpPr>
        <p:spPr>
          <a:xfrm>
            <a:off x="5874411" y="4103601"/>
            <a:ext cx="2105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구매할 모델 </a:t>
            </a:r>
            <a:r>
              <a:rPr lang="en-US" altLang="ko-KR" dirty="0"/>
              <a:t>(</a:t>
            </a:r>
            <a:r>
              <a:rPr lang="ko-KR" altLang="en-US" dirty="0"/>
              <a:t>예정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633826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394B089-D1B8-7A80-AB81-6C80E32B17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0035" y="1406748"/>
            <a:ext cx="10515600" cy="518990"/>
          </a:xfrm>
        </p:spPr>
        <p:txBody>
          <a:bodyPr/>
          <a:lstStyle/>
          <a:p>
            <a:r>
              <a:rPr lang="ko-KR" altLang="en-US" dirty="0"/>
              <a:t>조종수 시점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CEBBBB59-A5D9-8E6E-3F7C-4299ACE30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b="1" dirty="0"/>
              <a:t>세부 사항</a:t>
            </a:r>
            <a:r>
              <a:rPr lang="en-US" altLang="ko-KR" b="1" dirty="0"/>
              <a:t>(UI)</a:t>
            </a:r>
            <a:endParaRPr lang="ko-KR" altLang="en-US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A93B348-F661-81B1-D601-CB2C15D85F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2479" y="1925738"/>
            <a:ext cx="7927041" cy="476177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81F847E-474E-3EA3-B70A-1538826FAA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0684" y="5664610"/>
            <a:ext cx="1536787" cy="76261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179B984-60E2-6EDE-0171-9048752C55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9386" y="6112528"/>
            <a:ext cx="1881197" cy="31469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C95175A-047D-5F36-1B0A-D3F4C52B9E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19035" y="2418564"/>
            <a:ext cx="1329537" cy="67825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3705632-342C-B7A3-52F5-44C7D698FF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9386" y="5346647"/>
            <a:ext cx="1250614" cy="20921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597D18E-C7A9-71E2-1229-D1FDBCBF8F9A}"/>
              </a:ext>
            </a:extLst>
          </p:cNvPr>
          <p:cNvSpPr txBox="1"/>
          <p:nvPr/>
        </p:nvSpPr>
        <p:spPr>
          <a:xfrm>
            <a:off x="2462306" y="4977315"/>
            <a:ext cx="1978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FF00"/>
                </a:solidFill>
              </a:rPr>
              <a:t>기관총 과열 상태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67529C6-D96C-4812-8578-0368294DA0DF}"/>
              </a:ext>
            </a:extLst>
          </p:cNvPr>
          <p:cNvSpPr txBox="1"/>
          <p:nvPr/>
        </p:nvSpPr>
        <p:spPr>
          <a:xfrm>
            <a:off x="2462305" y="5677454"/>
            <a:ext cx="1978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FF00"/>
                </a:solidFill>
              </a:rPr>
              <a:t>내구도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EBB4976-FBFD-F513-1804-42EFD4B366ED}"/>
              </a:ext>
            </a:extLst>
          </p:cNvPr>
          <p:cNvSpPr txBox="1"/>
          <p:nvPr/>
        </p:nvSpPr>
        <p:spPr>
          <a:xfrm>
            <a:off x="5148696" y="3096820"/>
            <a:ext cx="1978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FF00"/>
                </a:solidFill>
              </a:rPr>
              <a:t>점령지 상태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EB6556A-F3EC-8BCA-F5AE-30BF20EF5FB4}"/>
              </a:ext>
            </a:extLst>
          </p:cNvPr>
          <p:cNvSpPr txBox="1"/>
          <p:nvPr/>
        </p:nvSpPr>
        <p:spPr>
          <a:xfrm>
            <a:off x="5468812" y="6269877"/>
            <a:ext cx="1978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FF00"/>
                </a:solidFill>
              </a:rPr>
              <a:t>장착 탄환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F2EBC969-39ED-09B0-CFBC-00E2934E8C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12661" y="1914916"/>
            <a:ext cx="1542284" cy="49174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8841443-B768-07DD-14A7-DF312AD18601}"/>
              </a:ext>
            </a:extLst>
          </p:cNvPr>
          <p:cNvSpPr txBox="1"/>
          <p:nvPr/>
        </p:nvSpPr>
        <p:spPr>
          <a:xfrm>
            <a:off x="6654945" y="1954125"/>
            <a:ext cx="1978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FF00"/>
                </a:solidFill>
              </a:rPr>
              <a:t>진행 시간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42073A50-3406-8550-D101-480348F4AFF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34046" y="5555857"/>
            <a:ext cx="723905" cy="71438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BE37CF0A-5588-702F-8CBB-B5B5E93FB249}"/>
              </a:ext>
            </a:extLst>
          </p:cNvPr>
          <p:cNvSpPr txBox="1"/>
          <p:nvPr/>
        </p:nvSpPr>
        <p:spPr>
          <a:xfrm>
            <a:off x="8212603" y="5397294"/>
            <a:ext cx="1978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FF00"/>
                </a:solidFill>
              </a:rPr>
              <a:t>이동 속도</a:t>
            </a: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8401A097-533B-2F40-3581-E72157EA23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89230" y="2288300"/>
            <a:ext cx="2400887" cy="360724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3202B807-52EC-1053-989F-51D4AD904DFA}"/>
              </a:ext>
            </a:extLst>
          </p:cNvPr>
          <p:cNvSpPr txBox="1"/>
          <p:nvPr/>
        </p:nvSpPr>
        <p:spPr>
          <a:xfrm>
            <a:off x="7107379" y="2281431"/>
            <a:ext cx="1978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rgbClr val="FFFF00"/>
                </a:solidFill>
              </a:rPr>
              <a:t>방항계</a:t>
            </a:r>
            <a:endParaRPr lang="ko-KR" alt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8197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5E854B-6FE6-DC63-BFBF-A97259CE2A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B71C68A9-A3C5-E5EE-3848-FF2465ABE9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036" y="1811323"/>
            <a:ext cx="8393923" cy="4761269"/>
          </a:xfrm>
          <a:prstGeom prst="rect">
            <a:avLst/>
          </a:prstGeo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58A1EB7-8984-D03D-EFC0-1EA939937B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0034" y="1333643"/>
            <a:ext cx="10515600" cy="518990"/>
          </a:xfrm>
        </p:spPr>
        <p:txBody>
          <a:bodyPr/>
          <a:lstStyle/>
          <a:p>
            <a:r>
              <a:rPr lang="ko-KR" altLang="en-US" dirty="0"/>
              <a:t>포수 일반 시점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45A84B43-90B7-04E4-A654-29E7D8499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b="1" dirty="0"/>
              <a:t>세부 사항</a:t>
            </a:r>
            <a:r>
              <a:rPr lang="en-US" altLang="ko-KR" b="1" dirty="0"/>
              <a:t>(UI)</a:t>
            </a:r>
            <a:endParaRPr lang="ko-KR" altLang="en-US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99FCE95-9501-849C-3B81-19E54CD61C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9118" y="5663838"/>
            <a:ext cx="1536787" cy="76261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C79E102-B7C8-1E9E-9851-54D3390835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0120" y="6087704"/>
            <a:ext cx="1881197" cy="31469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C62AA9E-05CA-2A5A-4C9F-8EB53FE4B4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19035" y="2418564"/>
            <a:ext cx="1329537" cy="67825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FF12727-C637-D23F-BBE5-5AFA2A963978}"/>
              </a:ext>
            </a:extLst>
          </p:cNvPr>
          <p:cNvSpPr txBox="1"/>
          <p:nvPr/>
        </p:nvSpPr>
        <p:spPr>
          <a:xfrm>
            <a:off x="2072446" y="5709013"/>
            <a:ext cx="1978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FF00"/>
                </a:solidFill>
              </a:rPr>
              <a:t>내구도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CB6EDBB-196C-6772-2B1C-C829B224D869}"/>
              </a:ext>
            </a:extLst>
          </p:cNvPr>
          <p:cNvSpPr txBox="1"/>
          <p:nvPr/>
        </p:nvSpPr>
        <p:spPr>
          <a:xfrm>
            <a:off x="5148696" y="3096820"/>
            <a:ext cx="1978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FF00"/>
                </a:solidFill>
              </a:rPr>
              <a:t>점령지 상태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CD45FD7-1D0F-C45A-0316-685047346911}"/>
              </a:ext>
            </a:extLst>
          </p:cNvPr>
          <p:cNvSpPr txBox="1"/>
          <p:nvPr/>
        </p:nvSpPr>
        <p:spPr>
          <a:xfrm>
            <a:off x="8318372" y="5244122"/>
            <a:ext cx="1978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FF00"/>
                </a:solidFill>
              </a:rPr>
              <a:t>이동 속도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DBB86562-6A0D-7485-63B9-FEA57D3037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12661" y="1914916"/>
            <a:ext cx="1542284" cy="49174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6DF7470-2554-EEF1-0C82-50C5C8E1DA1C}"/>
              </a:ext>
            </a:extLst>
          </p:cNvPr>
          <p:cNvSpPr txBox="1"/>
          <p:nvPr/>
        </p:nvSpPr>
        <p:spPr>
          <a:xfrm>
            <a:off x="6654945" y="1954125"/>
            <a:ext cx="1978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FF00"/>
                </a:solidFill>
              </a:rPr>
              <a:t>진행 시간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FC7793E-8FEC-BC85-BC7D-C531F3BB310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24428" y="5644397"/>
            <a:ext cx="2143141" cy="7143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4EFC6B0-5159-49B3-76C2-E46CC688176F}"/>
              </a:ext>
            </a:extLst>
          </p:cNvPr>
          <p:cNvSpPr txBox="1"/>
          <p:nvPr/>
        </p:nvSpPr>
        <p:spPr>
          <a:xfrm>
            <a:off x="5024428" y="5254606"/>
            <a:ext cx="1978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FF00"/>
                </a:solidFill>
              </a:rPr>
              <a:t>장착 탄환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625A787-7668-B3CA-F5BB-AB3B9411C7B1}"/>
              </a:ext>
            </a:extLst>
          </p:cNvPr>
          <p:cNvSpPr txBox="1"/>
          <p:nvPr/>
        </p:nvSpPr>
        <p:spPr>
          <a:xfrm>
            <a:off x="5227214" y="586048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BE030FA-6FAF-2CD2-42E3-4FA2370D7EB5}"/>
              </a:ext>
            </a:extLst>
          </p:cNvPr>
          <p:cNvSpPr txBox="1"/>
          <p:nvPr/>
        </p:nvSpPr>
        <p:spPr>
          <a:xfrm>
            <a:off x="5912988" y="586048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D49EFF2-6019-7378-7BDF-3D8A127005DD}"/>
              </a:ext>
            </a:extLst>
          </p:cNvPr>
          <p:cNvSpPr txBox="1"/>
          <p:nvPr/>
        </p:nvSpPr>
        <p:spPr>
          <a:xfrm>
            <a:off x="6654945" y="586048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</a:t>
            </a:r>
            <a:endParaRPr lang="ko-KR" altLang="en-US" dirty="0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F4CE6396-1DDD-E38F-B900-556B79CFE90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89230" y="2288300"/>
            <a:ext cx="2400887" cy="36072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C4994B02-119E-536C-1C3E-8C6EDE7068DF}"/>
              </a:ext>
            </a:extLst>
          </p:cNvPr>
          <p:cNvSpPr txBox="1"/>
          <p:nvPr/>
        </p:nvSpPr>
        <p:spPr>
          <a:xfrm>
            <a:off x="7107379" y="2281431"/>
            <a:ext cx="1978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rgbClr val="FFFF00"/>
                </a:solidFill>
              </a:rPr>
              <a:t>방항계</a:t>
            </a:r>
            <a:endParaRPr lang="ko-KR" alt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33816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764FBC-27A4-4DF5-A49D-4A11004714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EEE4E4D-4A4B-480A-F730-3342A68D77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9960" y="1852633"/>
            <a:ext cx="8532075" cy="4752240"/>
          </a:xfrm>
          <a:prstGeom prst="rect">
            <a:avLst/>
          </a:prstGeo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FDB6BB-6B4A-B79C-734B-1219CC099E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0034" y="1333643"/>
            <a:ext cx="10515600" cy="518990"/>
          </a:xfrm>
        </p:spPr>
        <p:txBody>
          <a:bodyPr/>
          <a:lstStyle/>
          <a:p>
            <a:r>
              <a:rPr lang="ko-KR" altLang="en-US" dirty="0"/>
              <a:t>포수 </a:t>
            </a:r>
            <a:r>
              <a:rPr lang="ko-KR" altLang="en-US" dirty="0" err="1"/>
              <a:t>드론</a:t>
            </a:r>
            <a:r>
              <a:rPr lang="ko-KR" altLang="en-US" dirty="0"/>
              <a:t> 시점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E1D32AAF-8896-867C-D0FD-5CC2008275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b="1" dirty="0"/>
              <a:t>세부 사항</a:t>
            </a:r>
            <a:r>
              <a:rPr lang="en-US" altLang="ko-KR" b="1" dirty="0"/>
              <a:t>(UI)</a:t>
            </a:r>
            <a:endParaRPr lang="ko-KR" altLang="en-US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E8874C8-210C-17DE-83CD-40EAA3CBE8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9118" y="5663838"/>
            <a:ext cx="1536787" cy="76261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03611F6-CD5E-0474-5803-81037ECBFA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0120" y="6087704"/>
            <a:ext cx="1881197" cy="31469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3DDDD3C-E7A4-CAB4-7060-7C9A6821B1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19035" y="2418564"/>
            <a:ext cx="1329537" cy="67825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B812A3A-A225-2AD0-8CD0-473FF5EA58C9}"/>
              </a:ext>
            </a:extLst>
          </p:cNvPr>
          <p:cNvSpPr txBox="1"/>
          <p:nvPr/>
        </p:nvSpPr>
        <p:spPr>
          <a:xfrm>
            <a:off x="2072446" y="5709013"/>
            <a:ext cx="1978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FF00"/>
                </a:solidFill>
              </a:rPr>
              <a:t>배터리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AC553AD-ACB1-8E40-0AF3-D88B23A50A2C}"/>
              </a:ext>
            </a:extLst>
          </p:cNvPr>
          <p:cNvSpPr txBox="1"/>
          <p:nvPr/>
        </p:nvSpPr>
        <p:spPr>
          <a:xfrm>
            <a:off x="5148696" y="3096820"/>
            <a:ext cx="1978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FF00"/>
                </a:solidFill>
              </a:rPr>
              <a:t>점령지 상태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4549938-7708-E714-7EF2-298A036C68B9}"/>
              </a:ext>
            </a:extLst>
          </p:cNvPr>
          <p:cNvSpPr txBox="1"/>
          <p:nvPr/>
        </p:nvSpPr>
        <p:spPr>
          <a:xfrm>
            <a:off x="8318372" y="5244122"/>
            <a:ext cx="1978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FF00"/>
                </a:solidFill>
              </a:rPr>
              <a:t>이동 속도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98089E66-5DE5-1AE1-ED25-A0988C777B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12661" y="1914916"/>
            <a:ext cx="1542284" cy="49174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66BB97A0-9BBF-AAB7-75EB-0D407FF118A4}"/>
              </a:ext>
            </a:extLst>
          </p:cNvPr>
          <p:cNvSpPr txBox="1"/>
          <p:nvPr/>
        </p:nvSpPr>
        <p:spPr>
          <a:xfrm>
            <a:off x="6654945" y="1954125"/>
            <a:ext cx="1978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FF00"/>
                </a:solidFill>
              </a:rPr>
              <a:t>진행 시간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F994114D-9653-CBA8-0C65-989739783A3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05909" y="4584680"/>
            <a:ext cx="1990740" cy="66675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A249CCC-258F-2232-3880-79C72B4A012C}"/>
              </a:ext>
            </a:extLst>
          </p:cNvPr>
          <p:cNvSpPr txBox="1"/>
          <p:nvPr/>
        </p:nvSpPr>
        <p:spPr>
          <a:xfrm>
            <a:off x="8305909" y="4113856"/>
            <a:ext cx="1978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FF00"/>
                </a:solidFill>
              </a:rPr>
              <a:t>고도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17D03E28-DFBA-4109-2EB8-17E40E54282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89230" y="2288300"/>
            <a:ext cx="2400887" cy="36072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31C7EBF-9A52-3708-E3B2-824B078C31EC}"/>
              </a:ext>
            </a:extLst>
          </p:cNvPr>
          <p:cNvSpPr txBox="1"/>
          <p:nvPr/>
        </p:nvSpPr>
        <p:spPr>
          <a:xfrm>
            <a:off x="7107379" y="2281431"/>
            <a:ext cx="1978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rgbClr val="FFFF00"/>
                </a:solidFill>
              </a:rPr>
              <a:t>방항계</a:t>
            </a:r>
            <a:endParaRPr lang="ko-KR" alt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6462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A05E52-9FF9-4851-100F-5CE0179781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세부 사항</a:t>
            </a:r>
            <a:r>
              <a:rPr lang="en-US" altLang="ko-KR" b="1" dirty="0"/>
              <a:t>(</a:t>
            </a:r>
            <a:r>
              <a:rPr lang="ko-KR" altLang="en-US" b="1" dirty="0"/>
              <a:t>게임 플레이</a:t>
            </a:r>
            <a:r>
              <a:rPr lang="en-US" altLang="ko-KR" b="1" dirty="0"/>
              <a:t>)</a:t>
            </a:r>
            <a:endParaRPr lang="ko-KR" altLang="en-US" b="1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54730B-26E6-79AA-8943-2E20443F46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399372"/>
          </a:xfrm>
        </p:spPr>
        <p:txBody>
          <a:bodyPr>
            <a:normAutofit fontScale="92500" lnSpcReduction="10000"/>
          </a:bodyPr>
          <a:lstStyle/>
          <a:p>
            <a:r>
              <a:rPr lang="ko-KR" altLang="en-US" dirty="0"/>
              <a:t>점령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>
              <a:buFontTx/>
              <a:buChar char="-"/>
            </a:pPr>
            <a:r>
              <a:rPr lang="ko-KR" altLang="en-US" dirty="0"/>
              <a:t>중립 상태 </a:t>
            </a:r>
            <a:r>
              <a:rPr lang="en-US" altLang="ko-KR" dirty="0"/>
              <a:t>(</a:t>
            </a:r>
            <a:r>
              <a:rPr lang="ko-KR" altLang="en-US" dirty="0"/>
              <a:t>탈환 게이지</a:t>
            </a:r>
            <a:r>
              <a:rPr lang="en-US" altLang="ko-KR" dirty="0"/>
              <a:t>, </a:t>
            </a:r>
            <a:r>
              <a:rPr lang="ko-KR" altLang="en-US" dirty="0"/>
              <a:t>점령 게이지 존재</a:t>
            </a:r>
            <a:r>
              <a:rPr lang="en-US" altLang="ko-KR" dirty="0"/>
              <a:t>)</a:t>
            </a:r>
          </a:p>
          <a:p>
            <a:pPr lvl="1">
              <a:buFontTx/>
              <a:buChar char="-"/>
            </a:pPr>
            <a:r>
              <a:rPr lang="ko-KR" altLang="en-US" dirty="0"/>
              <a:t>먼저 점령지에 들어온 팀 기준으로 탈환 게이지 상승</a:t>
            </a:r>
            <a:endParaRPr lang="en-US" altLang="ko-KR" dirty="0"/>
          </a:p>
          <a:p>
            <a:pPr lvl="1">
              <a:buFontTx/>
              <a:buChar char="-"/>
            </a:pPr>
            <a:r>
              <a:rPr lang="ko-KR" altLang="en-US" dirty="0"/>
              <a:t>탈환 게이지 </a:t>
            </a:r>
            <a:r>
              <a:rPr lang="en-US" altLang="ko-KR" dirty="0"/>
              <a:t>100% </a:t>
            </a:r>
            <a:r>
              <a:rPr lang="ko-KR" altLang="en-US" dirty="0"/>
              <a:t>상태에서 점령지 내에 적이 없을 경우 점령</a:t>
            </a:r>
            <a:endParaRPr lang="en-US" altLang="ko-KR" dirty="0"/>
          </a:p>
          <a:p>
            <a:pPr lvl="1">
              <a:buFontTx/>
              <a:buChar char="-"/>
            </a:pPr>
            <a:r>
              <a:rPr lang="ko-KR" altLang="en-US" dirty="0"/>
              <a:t>점령 상태에서 점령 게이지 상승</a:t>
            </a:r>
            <a:r>
              <a:rPr lang="en-US" altLang="ko-KR" dirty="0"/>
              <a:t>(</a:t>
            </a:r>
            <a:r>
              <a:rPr lang="ko-KR" altLang="en-US" dirty="0"/>
              <a:t>점령 게이지 </a:t>
            </a:r>
            <a:r>
              <a:rPr lang="en-US" altLang="ko-KR" dirty="0"/>
              <a:t>100% </a:t>
            </a:r>
            <a:r>
              <a:rPr lang="ko-KR" altLang="en-US" dirty="0"/>
              <a:t>달성 시 승리</a:t>
            </a:r>
            <a:r>
              <a:rPr lang="en-US" altLang="ko-KR" dirty="0"/>
              <a:t>)</a:t>
            </a:r>
          </a:p>
          <a:p>
            <a:pPr lvl="1">
              <a:buFontTx/>
              <a:buChar char="-"/>
            </a:pPr>
            <a:endParaRPr lang="en-US" altLang="ko-KR" dirty="0"/>
          </a:p>
          <a:p>
            <a:pPr marL="457200" lvl="1" indent="0">
              <a:buNone/>
            </a:pPr>
            <a:endParaRPr lang="en-US" altLang="ko-KR" dirty="0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57AB9507-38B4-FA0F-99AA-0EAA7E103A29}"/>
              </a:ext>
            </a:extLst>
          </p:cNvPr>
          <p:cNvSpPr txBox="1">
            <a:spLocks/>
          </p:cNvSpPr>
          <p:nvPr/>
        </p:nvSpPr>
        <p:spPr>
          <a:xfrm>
            <a:off x="838200" y="4628075"/>
            <a:ext cx="10515600" cy="23993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ko-KR" altLang="en-US" dirty="0"/>
              <a:t>탈환 중 </a:t>
            </a:r>
            <a:r>
              <a:rPr lang="en-US" altLang="ko-KR" dirty="0"/>
              <a:t>(</a:t>
            </a:r>
            <a:r>
              <a:rPr lang="ko-KR" altLang="en-US" dirty="0"/>
              <a:t>상대편이 점령 중인 경우</a:t>
            </a:r>
            <a:r>
              <a:rPr lang="en-US" altLang="ko-KR" dirty="0"/>
              <a:t>)</a:t>
            </a:r>
          </a:p>
          <a:p>
            <a:pPr lvl="1">
              <a:buFontTx/>
              <a:buChar char="-"/>
            </a:pPr>
            <a:r>
              <a:rPr lang="ko-KR" altLang="en-US" dirty="0"/>
              <a:t>점령지 내 상대편이 없는 경우에만 탈환 게이지 상승</a:t>
            </a:r>
            <a:endParaRPr lang="en-US" altLang="ko-KR" dirty="0"/>
          </a:p>
          <a:p>
            <a:pPr lvl="1">
              <a:buFontTx/>
              <a:buChar char="-"/>
            </a:pPr>
            <a:r>
              <a:rPr lang="ko-KR" altLang="en-US" dirty="0"/>
              <a:t>탈환 게이지 </a:t>
            </a:r>
            <a:r>
              <a:rPr lang="en-US" altLang="ko-KR" dirty="0"/>
              <a:t>100% </a:t>
            </a:r>
            <a:r>
              <a:rPr lang="ko-KR" altLang="en-US" dirty="0"/>
              <a:t>상태에서 점령지 내에 적이 없을 경우 점령</a:t>
            </a:r>
            <a:endParaRPr lang="en-US" altLang="ko-KR" dirty="0"/>
          </a:p>
          <a:p>
            <a:pPr marL="457200" lvl="1" indent="0">
              <a:buNone/>
            </a:pPr>
            <a:endParaRPr lang="en-US" altLang="ko-KR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0036741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FB9DDA-7013-C80C-F76A-E7CA7F3B52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A92C81-BA20-E703-97D2-83869B2577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세부 사항</a:t>
            </a:r>
            <a:r>
              <a:rPr lang="en-US" altLang="ko-KR" b="1" dirty="0"/>
              <a:t>(</a:t>
            </a:r>
            <a:r>
              <a:rPr lang="ko-KR" altLang="en-US" b="1" dirty="0"/>
              <a:t>게임 플레이</a:t>
            </a:r>
            <a:r>
              <a:rPr lang="en-US" altLang="ko-KR" b="1" dirty="0"/>
              <a:t>)</a:t>
            </a:r>
            <a:endParaRPr lang="ko-KR" altLang="en-US" b="1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8E22A4-F45D-04C6-35D2-EA95D85AE1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399372"/>
          </a:xfrm>
        </p:spPr>
        <p:txBody>
          <a:bodyPr>
            <a:normAutofit/>
          </a:bodyPr>
          <a:lstStyle/>
          <a:p>
            <a:r>
              <a:rPr lang="ko-KR" altLang="en-US" dirty="0"/>
              <a:t>점령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>
              <a:buFontTx/>
              <a:buChar char="-"/>
            </a:pPr>
            <a:r>
              <a:rPr lang="ko-KR" altLang="en-US" dirty="0"/>
              <a:t>점령 중</a:t>
            </a:r>
            <a:endParaRPr lang="en-US" altLang="ko-KR" dirty="0"/>
          </a:p>
          <a:p>
            <a:pPr lvl="1">
              <a:buFontTx/>
              <a:buChar char="-"/>
            </a:pPr>
            <a:r>
              <a:rPr lang="ko-KR" altLang="en-US" dirty="0"/>
              <a:t>자동화 </a:t>
            </a:r>
            <a:r>
              <a:rPr lang="ko-KR" altLang="en-US" dirty="0" err="1"/>
              <a:t>포탑</a:t>
            </a:r>
            <a:r>
              <a:rPr lang="ko-KR" altLang="en-US" dirty="0"/>
              <a:t> 이용 가능 </a:t>
            </a:r>
            <a:r>
              <a:rPr lang="en-US" altLang="ko-KR" dirty="0"/>
              <a:t>(</a:t>
            </a:r>
            <a:r>
              <a:rPr lang="ko-KR" altLang="en-US" dirty="0"/>
              <a:t>자동으로 사정거리 이내의 적 공격</a:t>
            </a:r>
            <a:r>
              <a:rPr lang="en-US" altLang="ko-KR" dirty="0"/>
              <a:t>)</a:t>
            </a:r>
          </a:p>
          <a:p>
            <a:pPr lvl="1">
              <a:buFontTx/>
              <a:buChar char="-"/>
            </a:pPr>
            <a:r>
              <a:rPr lang="ko-KR" altLang="en-US" dirty="0"/>
              <a:t>점령 시 </a:t>
            </a:r>
            <a:r>
              <a:rPr lang="ko-KR" altLang="en-US" dirty="0" err="1"/>
              <a:t>드론</a:t>
            </a:r>
            <a:r>
              <a:rPr lang="ko-KR" altLang="en-US" dirty="0"/>
              <a:t> 이용 가능 시간 초기화</a:t>
            </a:r>
            <a:endParaRPr lang="en-US" altLang="ko-KR" dirty="0"/>
          </a:p>
          <a:p>
            <a:pPr lvl="1">
              <a:buFontTx/>
              <a:buChar char="-"/>
            </a:pPr>
            <a:endParaRPr lang="en-US" altLang="ko-KR" dirty="0"/>
          </a:p>
          <a:p>
            <a:pPr marL="457200" lvl="1" indent="0">
              <a:buNone/>
            </a:pPr>
            <a:endParaRPr lang="en-US" altLang="ko-KR" dirty="0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CE5D680E-F897-587A-8930-C5512D825AB7}"/>
              </a:ext>
            </a:extLst>
          </p:cNvPr>
          <p:cNvSpPr txBox="1">
            <a:spLocks/>
          </p:cNvSpPr>
          <p:nvPr/>
        </p:nvSpPr>
        <p:spPr>
          <a:xfrm>
            <a:off x="838200" y="4628075"/>
            <a:ext cx="10515600" cy="23993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endParaRPr lang="en-US" altLang="ko-KR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9190949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BEAC90-F9FE-173F-DE91-AAE7C93627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33F76B4-60F8-F334-B7E8-D0AE91994C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4000" dirty="0"/>
              <a:t>게임 소개</a:t>
            </a:r>
            <a:endParaRPr lang="en-US" altLang="ko-KR" sz="4000" dirty="0"/>
          </a:p>
          <a:p>
            <a:r>
              <a:rPr lang="ko-KR" altLang="en-US" sz="4000" dirty="0"/>
              <a:t>게임 세부사항</a:t>
            </a:r>
            <a:endParaRPr lang="en-US" altLang="ko-KR" sz="4000" dirty="0"/>
          </a:p>
          <a:p>
            <a:r>
              <a:rPr lang="ko-KR" altLang="en-US" sz="4000" dirty="0"/>
              <a:t>프로젝트에 대한 </a:t>
            </a:r>
            <a:r>
              <a:rPr lang="en-US" altLang="ko-KR" sz="4000" dirty="0"/>
              <a:t>NABC </a:t>
            </a:r>
            <a:r>
              <a:rPr lang="ko-KR" altLang="en-US" sz="4000" dirty="0"/>
              <a:t>분석</a:t>
            </a:r>
            <a:endParaRPr lang="en-US" altLang="ko-KR" sz="4000" dirty="0"/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744073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3FD2698-48C3-1F69-75FB-40DD84182B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전투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>
              <a:buFontTx/>
              <a:buChar char="-"/>
            </a:pPr>
            <a:r>
              <a:rPr lang="ko-KR" altLang="en-US" dirty="0"/>
              <a:t>포탄 적중 시 데미지 표시와 함께 일정시간 동안 적 위치 표시</a:t>
            </a:r>
            <a:endParaRPr lang="en-US" altLang="ko-KR" dirty="0"/>
          </a:p>
          <a:p>
            <a:pPr>
              <a:buFontTx/>
              <a:buChar char="-"/>
            </a:pPr>
            <a:endParaRPr lang="en-US" altLang="ko-KR" dirty="0"/>
          </a:p>
          <a:p>
            <a:pPr>
              <a:buFontTx/>
              <a:buChar char="-"/>
            </a:pPr>
            <a:r>
              <a:rPr lang="ko-KR" altLang="en-US" dirty="0" err="1"/>
              <a:t>드론의</a:t>
            </a:r>
            <a:r>
              <a:rPr lang="ko-KR" altLang="en-US" dirty="0"/>
              <a:t> 표시는 아군 모두 공유 가능  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>
              <a:buFontTx/>
              <a:buChar char="-"/>
            </a:pPr>
            <a:r>
              <a:rPr lang="ko-KR" altLang="en-US" dirty="0"/>
              <a:t>파괴 시 </a:t>
            </a:r>
            <a:r>
              <a:rPr lang="en-US" altLang="ko-KR" dirty="0"/>
              <a:t>10</a:t>
            </a:r>
            <a:r>
              <a:rPr lang="ko-KR" altLang="en-US" dirty="0"/>
              <a:t>초 뒤 </a:t>
            </a:r>
            <a:r>
              <a:rPr lang="ko-KR" altLang="en-US" dirty="0" err="1"/>
              <a:t>리스폰</a:t>
            </a:r>
            <a:r>
              <a:rPr lang="ko-KR" altLang="en-US" dirty="0"/>
              <a:t> 가능</a:t>
            </a:r>
            <a:endParaRPr lang="en-US" altLang="ko-KR" dirty="0"/>
          </a:p>
          <a:p>
            <a:pPr lvl="1">
              <a:buFontTx/>
              <a:buChar char="-"/>
            </a:pPr>
            <a:r>
              <a:rPr lang="ko-KR" altLang="en-US" dirty="0" err="1"/>
              <a:t>리스폰</a:t>
            </a:r>
            <a:r>
              <a:rPr lang="ko-KR" altLang="en-US" dirty="0"/>
              <a:t> 지역 재사용 대기시간 </a:t>
            </a:r>
            <a:r>
              <a:rPr lang="en-US" altLang="ko-KR" dirty="0"/>
              <a:t>– 30</a:t>
            </a:r>
            <a:r>
              <a:rPr lang="ko-KR" altLang="en-US" dirty="0"/>
              <a:t>초</a:t>
            </a:r>
            <a:r>
              <a:rPr lang="en-US" altLang="ko-KR" dirty="0"/>
              <a:t>(</a:t>
            </a:r>
            <a:r>
              <a:rPr lang="ko-KR" altLang="en-US" dirty="0"/>
              <a:t>동일지점 한번에 부활 방지</a:t>
            </a:r>
            <a:r>
              <a:rPr lang="en-US" altLang="ko-KR" dirty="0"/>
              <a:t>)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79A7060F-9817-E6F6-C70A-5C92019677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b="1" dirty="0"/>
              <a:t>세부 사항</a:t>
            </a:r>
            <a:r>
              <a:rPr lang="en-US" altLang="ko-KR" b="1" dirty="0"/>
              <a:t>(</a:t>
            </a:r>
            <a:r>
              <a:rPr lang="ko-KR" altLang="en-US" b="1" dirty="0"/>
              <a:t>게임 플레이</a:t>
            </a:r>
            <a:r>
              <a:rPr lang="en-US" altLang="ko-KR" b="1" dirty="0"/>
              <a:t>)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40593029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F1CE78-3743-2F7C-880C-715A72506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NABC </a:t>
            </a:r>
            <a:r>
              <a:rPr lang="ko-KR" altLang="en-US" dirty="0"/>
              <a:t>분석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B9EEEF9-EA02-33A2-2BA2-E1B1B3BE0D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7662"/>
            <a:ext cx="10515600" cy="5372344"/>
          </a:xfrm>
        </p:spPr>
        <p:txBody>
          <a:bodyPr>
            <a:normAutofit/>
          </a:bodyPr>
          <a:lstStyle/>
          <a:p>
            <a:pPr marL="127000" marR="127000" algn="l"/>
            <a:r>
              <a:rPr lang="en-US" altLang="ko-KR" b="1" dirty="0"/>
              <a:t>N(Needs)</a:t>
            </a:r>
            <a:r>
              <a:rPr lang="ko-KR" altLang="en-US" b="1" dirty="0">
                <a:latin typeface="Helvetica-Light"/>
              </a:rPr>
              <a:t> </a:t>
            </a:r>
            <a:r>
              <a:rPr lang="en-US" altLang="ko-KR" b="1" dirty="0">
                <a:latin typeface="Helvetica-Light"/>
              </a:rPr>
              <a:t>–</a:t>
            </a:r>
            <a:r>
              <a:rPr lang="ko-KR" altLang="en-US" b="1" dirty="0">
                <a:latin typeface="Helvetica-Light"/>
              </a:rPr>
              <a:t> </a:t>
            </a:r>
            <a:r>
              <a:rPr lang="ko-KR" altLang="en-US" b="1" dirty="0"/>
              <a:t>주요 타겟층</a:t>
            </a:r>
            <a:endParaRPr lang="en-US" altLang="ko-KR" b="1" dirty="0"/>
          </a:p>
          <a:p>
            <a:pPr marL="0" marR="127000" indent="0" algn="l">
              <a:buNone/>
            </a:pPr>
            <a:endParaRPr lang="en-US" altLang="ko-KR" sz="1800" b="0" i="0" dirty="0">
              <a:effectLst/>
              <a:latin typeface="Helvetica-Light"/>
            </a:endParaRPr>
          </a:p>
          <a:p>
            <a:pPr marL="342900" marR="127000" indent="-342900" algn="l">
              <a:buAutoNum type="arabicPeriod"/>
            </a:pPr>
            <a:r>
              <a:rPr lang="ko-KR" altLang="en-US" sz="2000" b="1" dirty="0">
                <a:latin typeface="Helvetica-Light"/>
              </a:rPr>
              <a:t>기존 탱크 게임을 플레이하던 유저 층</a:t>
            </a:r>
            <a:endParaRPr lang="en-US" altLang="ko-KR" sz="2000" b="1" dirty="0">
              <a:latin typeface="Helvetica-Light"/>
            </a:endParaRPr>
          </a:p>
          <a:p>
            <a:pPr marL="0" marR="127000" indent="0" algn="l">
              <a:buNone/>
            </a:pPr>
            <a:r>
              <a:rPr lang="en-US" altLang="ko-KR" sz="1800" dirty="0">
                <a:latin typeface="Helvetica-Light"/>
              </a:rPr>
              <a:t>	</a:t>
            </a:r>
            <a:r>
              <a:rPr lang="ko-KR" altLang="en-US" sz="1600" dirty="0" err="1">
                <a:latin typeface="Helvetica-Light"/>
              </a:rPr>
              <a:t>밀리터리에</a:t>
            </a:r>
            <a:r>
              <a:rPr lang="ko-KR" altLang="en-US" sz="1600" dirty="0">
                <a:latin typeface="Helvetica-Light"/>
              </a:rPr>
              <a:t> 관심이 많은 유저</a:t>
            </a:r>
            <a:endParaRPr lang="en-US" altLang="ko-KR" sz="1600" dirty="0">
              <a:latin typeface="Helvetica-Light"/>
            </a:endParaRPr>
          </a:p>
          <a:p>
            <a:pPr marL="0" marR="127000" indent="0" algn="l">
              <a:buNone/>
            </a:pPr>
            <a:r>
              <a:rPr lang="en-US" altLang="ko-KR" sz="1600" dirty="0">
                <a:latin typeface="Helvetica-Light"/>
              </a:rPr>
              <a:t>	</a:t>
            </a:r>
            <a:r>
              <a:rPr lang="ko-KR" altLang="en-US" sz="1600" dirty="0">
                <a:latin typeface="Helvetica-Light"/>
              </a:rPr>
              <a:t>같은 장르의 </a:t>
            </a:r>
            <a:r>
              <a:rPr lang="ko-KR" altLang="en-US" sz="1600" dirty="0" err="1">
                <a:latin typeface="Helvetica-Light"/>
              </a:rPr>
              <a:t>밀리터리</a:t>
            </a:r>
            <a:r>
              <a:rPr lang="en-US" altLang="ko-KR" sz="1600" dirty="0">
                <a:latin typeface="Helvetica-Light"/>
              </a:rPr>
              <a:t>(</a:t>
            </a:r>
            <a:r>
              <a:rPr lang="ko-KR" altLang="en-US" sz="1600" dirty="0">
                <a:latin typeface="Helvetica-Light"/>
              </a:rPr>
              <a:t>탱크</a:t>
            </a:r>
            <a:r>
              <a:rPr lang="en-US" altLang="ko-KR" sz="1600" dirty="0">
                <a:latin typeface="Helvetica-Light"/>
              </a:rPr>
              <a:t>) </a:t>
            </a:r>
            <a:r>
              <a:rPr lang="ko-KR" altLang="en-US" sz="1600" dirty="0">
                <a:latin typeface="Helvetica-Light"/>
              </a:rPr>
              <a:t>게임을 플레이하는 유저</a:t>
            </a:r>
            <a:endParaRPr lang="en-US" altLang="ko-KR" sz="1600" dirty="0">
              <a:latin typeface="Helvetica-Light"/>
            </a:endParaRPr>
          </a:p>
          <a:p>
            <a:pPr marL="0" marR="127000" indent="0" algn="l">
              <a:buNone/>
            </a:pPr>
            <a:r>
              <a:rPr lang="en-US" altLang="ko-KR" sz="1600" dirty="0">
                <a:latin typeface="Helvetica-Light"/>
              </a:rPr>
              <a:t>	</a:t>
            </a:r>
            <a:r>
              <a:rPr lang="ko-KR" altLang="en-US" sz="1600" dirty="0">
                <a:latin typeface="Helvetica-Light"/>
              </a:rPr>
              <a:t>시원한 슈팅 게임을 선호하는 유저</a:t>
            </a:r>
            <a:r>
              <a:rPr lang="en-US" altLang="ko-KR" sz="1600" dirty="0">
                <a:latin typeface="Helvetica-Light"/>
              </a:rPr>
              <a:t>	</a:t>
            </a:r>
          </a:p>
          <a:p>
            <a:pPr marL="0" marR="127000" indent="0" algn="l">
              <a:buNone/>
            </a:pPr>
            <a:endParaRPr lang="en-US" altLang="ko-KR" sz="1800" dirty="0">
              <a:latin typeface="Helvetica-Light"/>
            </a:endParaRPr>
          </a:p>
          <a:p>
            <a:pPr marL="0" marR="127000" indent="0" algn="l">
              <a:buNone/>
            </a:pPr>
            <a:r>
              <a:rPr lang="en-US" altLang="ko-KR" sz="1800" b="1" dirty="0">
                <a:latin typeface="Helvetica-Light"/>
              </a:rPr>
              <a:t>2. </a:t>
            </a:r>
            <a:r>
              <a:rPr lang="ko-KR" altLang="en-US" sz="1800" b="1" dirty="0"/>
              <a:t>친구나 가족과 함께 게임을 즐기는 유저 층</a:t>
            </a:r>
            <a:endParaRPr lang="en-US" altLang="ko-KR" sz="1800" b="1" dirty="0"/>
          </a:p>
          <a:p>
            <a:pPr marL="0" marR="127000" indent="0">
              <a:buNone/>
            </a:pPr>
            <a:r>
              <a:rPr lang="en-US" altLang="ko-KR" sz="1800" dirty="0">
                <a:latin typeface="Helvetica-Light"/>
              </a:rPr>
              <a:t>	</a:t>
            </a:r>
            <a:r>
              <a:rPr lang="ko-KR" altLang="en-US" sz="1600" dirty="0">
                <a:latin typeface="Helvetica-Light"/>
              </a:rPr>
              <a:t>기존 경쟁 </a:t>
            </a:r>
            <a:r>
              <a:rPr lang="en-US" altLang="ko-KR" sz="1600" dirty="0">
                <a:latin typeface="Helvetica-Light"/>
              </a:rPr>
              <a:t>PvP </a:t>
            </a:r>
            <a:r>
              <a:rPr lang="ko-KR" altLang="en-US" sz="1600" dirty="0">
                <a:latin typeface="Helvetica-Light"/>
              </a:rPr>
              <a:t>게임을 즐겨하는 유저</a:t>
            </a:r>
            <a:endParaRPr lang="en-US" altLang="ko-KR" sz="1600" dirty="0">
              <a:latin typeface="Helvetica-Light"/>
            </a:endParaRPr>
          </a:p>
          <a:p>
            <a:pPr marL="0" marR="127000" indent="0">
              <a:buNone/>
            </a:pPr>
            <a:r>
              <a:rPr lang="en-US" altLang="ko-KR" sz="1600" dirty="0">
                <a:latin typeface="Helvetica-Light"/>
              </a:rPr>
              <a:t>	</a:t>
            </a:r>
            <a:r>
              <a:rPr lang="ko-KR" altLang="en-US" sz="1600" dirty="0">
                <a:latin typeface="Helvetica-Light"/>
              </a:rPr>
              <a:t>친구나 가족과 협력하는 게임을 선호하는 유저</a:t>
            </a:r>
            <a:endParaRPr lang="en-US" altLang="ko-KR" sz="1600" dirty="0">
              <a:latin typeface="Helvetica-Light"/>
            </a:endParaRPr>
          </a:p>
          <a:p>
            <a:pPr marL="0" marR="127000" indent="0">
              <a:buNone/>
            </a:pPr>
            <a:endParaRPr lang="en-US" altLang="ko-KR" sz="1600" dirty="0">
              <a:latin typeface="Helvetica-Light"/>
            </a:endParaRPr>
          </a:p>
          <a:p>
            <a:pPr marL="0" marR="127000" indent="0">
              <a:buNone/>
            </a:pPr>
            <a:endParaRPr lang="en-US" altLang="ko-KR" sz="1600" dirty="0">
              <a:latin typeface="Helvetica-Light"/>
            </a:endParaRPr>
          </a:p>
          <a:p>
            <a:pPr marL="0" marR="127000" indent="0">
              <a:buNone/>
            </a:pPr>
            <a:r>
              <a:rPr lang="en-US" altLang="ko-KR" sz="1400" dirty="0">
                <a:latin typeface="Helvetica-Light"/>
              </a:rPr>
              <a:t>	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00927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82D914-2154-2A20-26E8-20F38B935D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E1C633-1495-58FF-57D7-86789E553F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NABC </a:t>
            </a:r>
            <a:r>
              <a:rPr lang="ko-KR" altLang="en-US" dirty="0"/>
              <a:t>분석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E9EF923-22E1-C875-71AA-98C2D262B3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9525"/>
            <a:ext cx="10515600" cy="4842461"/>
          </a:xfrm>
        </p:spPr>
        <p:txBody>
          <a:bodyPr>
            <a:normAutofit/>
          </a:bodyPr>
          <a:lstStyle/>
          <a:p>
            <a:pPr marL="127000" marR="127000" algn="l"/>
            <a:r>
              <a:rPr lang="en-US" altLang="ko-KR" dirty="0"/>
              <a:t>N(Needs)</a:t>
            </a:r>
            <a:r>
              <a:rPr lang="ko-KR" altLang="en-US" dirty="0">
                <a:latin typeface="Helvetica-Light"/>
              </a:rPr>
              <a:t> </a:t>
            </a:r>
            <a:r>
              <a:rPr lang="en-US" altLang="ko-KR" dirty="0">
                <a:latin typeface="Helvetica-Light"/>
              </a:rPr>
              <a:t>-</a:t>
            </a:r>
            <a:r>
              <a:rPr lang="ko-KR" altLang="en-US" dirty="0">
                <a:latin typeface="Helvetica-Light"/>
              </a:rPr>
              <a:t> </a:t>
            </a:r>
            <a:r>
              <a:rPr lang="ko-KR" altLang="en-US" b="1" dirty="0"/>
              <a:t>고객의</a:t>
            </a:r>
            <a:r>
              <a:rPr lang="en-US" altLang="ko-KR" b="1" dirty="0"/>
              <a:t> Needs</a:t>
            </a:r>
            <a:r>
              <a:rPr lang="en-US" altLang="ko-KR" b="1" i="0" spc="0" dirty="0">
                <a:effectLst/>
                <a:latin typeface="함초롬바탕" panose="02030504000101010101" pitchFamily="18" charset="-127"/>
              </a:rPr>
              <a:t> </a:t>
            </a:r>
          </a:p>
          <a:p>
            <a:pPr marL="0" marR="127000" indent="0">
              <a:buNone/>
            </a:pPr>
            <a:endParaRPr lang="en-US" altLang="ko-KR" b="1" i="0" spc="0" dirty="0">
              <a:solidFill>
                <a:srgbClr val="666666"/>
              </a:solidFill>
              <a:effectLst/>
              <a:latin typeface="함초롬바탕" panose="02030504000101010101" pitchFamily="18" charset="-127"/>
            </a:endParaRPr>
          </a:p>
          <a:p>
            <a:pPr marL="0" marR="127000" indent="0">
              <a:buNone/>
            </a:pPr>
            <a:endParaRPr lang="en-US" altLang="ko-KR" b="1" i="0" spc="0" dirty="0">
              <a:solidFill>
                <a:srgbClr val="666666"/>
              </a:solidFill>
              <a:effectLst/>
              <a:latin typeface="함초롬바탕" panose="02030504000101010101" pitchFamily="18" charset="-127"/>
            </a:endParaRPr>
          </a:p>
          <a:p>
            <a:pPr marR="127000">
              <a:buFontTx/>
              <a:buChar char="-"/>
            </a:pPr>
            <a:r>
              <a:rPr lang="ko-KR" altLang="en-US" sz="2400" b="1" dirty="0"/>
              <a:t>협력과 전략을 통한 안전한 환경에서의 전쟁 경험</a:t>
            </a:r>
            <a:endParaRPr lang="en-US" altLang="ko-KR" sz="2400" b="1" dirty="0"/>
          </a:p>
          <a:p>
            <a:pPr marL="457200" marR="127000" lvl="1" indent="0">
              <a:buNone/>
            </a:pPr>
            <a:endParaRPr lang="en-US" altLang="ko-KR" sz="2000" dirty="0"/>
          </a:p>
          <a:p>
            <a:pPr marR="127000">
              <a:buFontTx/>
              <a:buChar char="-"/>
            </a:pPr>
            <a:r>
              <a:rPr lang="ko-KR" altLang="en-US" sz="2400" b="1" i="0" dirty="0">
                <a:solidFill>
                  <a:srgbClr val="1F2328"/>
                </a:solidFill>
                <a:effectLst/>
                <a:latin typeface="-apple-system"/>
              </a:rPr>
              <a:t>줄어든 야외활동을 대체할 수 </a:t>
            </a:r>
            <a:r>
              <a:rPr lang="ko-KR" altLang="en-US" sz="2400" b="1" dirty="0">
                <a:solidFill>
                  <a:srgbClr val="1F2328"/>
                </a:solidFill>
                <a:latin typeface="-apple-system"/>
              </a:rPr>
              <a:t>있는 게임</a:t>
            </a:r>
            <a:r>
              <a:rPr lang="en-US" altLang="ko-KR" sz="2400" b="1" i="0" dirty="0">
                <a:solidFill>
                  <a:srgbClr val="1F2328"/>
                </a:solidFill>
                <a:effectLst/>
                <a:latin typeface="-apple-system"/>
              </a:rPr>
              <a:t> </a:t>
            </a:r>
          </a:p>
          <a:p>
            <a:pPr marL="457200" marR="127000" lvl="1" indent="0">
              <a:buNone/>
            </a:pPr>
            <a:endParaRPr lang="en-US" altLang="ko-KR" sz="2000" i="0" dirty="0">
              <a:solidFill>
                <a:srgbClr val="1F2328"/>
              </a:solidFill>
              <a:effectLst/>
              <a:latin typeface="-apple-system"/>
            </a:endParaRPr>
          </a:p>
          <a:p>
            <a:pPr marR="127000">
              <a:buFontTx/>
              <a:buChar char="-"/>
            </a:pPr>
            <a:r>
              <a:rPr lang="ko-KR" altLang="en-US" sz="2400" b="1" i="0" dirty="0">
                <a:solidFill>
                  <a:srgbClr val="1F2328"/>
                </a:solidFill>
                <a:effectLst/>
                <a:latin typeface="-apple-system"/>
              </a:rPr>
              <a:t>시원한 슈팅 게임을 즐길 수 있는 게임</a:t>
            </a:r>
            <a:endParaRPr lang="en-US" altLang="ko-KR" sz="2400" b="1" i="0" dirty="0">
              <a:solidFill>
                <a:srgbClr val="1F2328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2199892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240913-312B-66EE-87A7-796301F76D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56ED4D-258D-851D-7AB1-3F62E5185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NABC </a:t>
            </a:r>
            <a:r>
              <a:rPr lang="ko-KR" altLang="en-US" dirty="0"/>
              <a:t>분석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B6D831E-2F4A-5146-9033-BD924440BB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27000" marR="127000" algn="l"/>
            <a:r>
              <a:rPr lang="en-US" altLang="ko-KR" dirty="0"/>
              <a:t>N(Needs)</a:t>
            </a:r>
          </a:p>
          <a:p>
            <a:pPr marL="0" marR="127000" indent="0" algn="l">
              <a:spcBef>
                <a:spcPts val="825"/>
              </a:spcBef>
              <a:spcAft>
                <a:spcPts val="525"/>
              </a:spcAft>
              <a:buNone/>
            </a:pPr>
            <a:r>
              <a:rPr lang="en-US" altLang="ko-KR" sz="1800" i="0" spc="0" dirty="0">
                <a:solidFill>
                  <a:srgbClr val="666666"/>
                </a:solidFill>
                <a:effectLst/>
                <a:latin typeface="함초롬바탕" panose="02030504000101010101" pitchFamily="18" charset="-127"/>
              </a:rPr>
              <a:t>- </a:t>
            </a:r>
            <a:r>
              <a:rPr lang="ko-KR" altLang="en-US" sz="1800" i="0" dirty="0">
                <a:solidFill>
                  <a:srgbClr val="666666"/>
                </a:solidFill>
                <a:effectLst/>
                <a:latin typeface="Helvetica-Light"/>
              </a:rPr>
              <a:t>예상 시장규모는 우리 회사가 투자하기에 적절한가</a:t>
            </a:r>
            <a:r>
              <a:rPr lang="en-US" altLang="ko-KR" sz="1800" i="0" dirty="0">
                <a:solidFill>
                  <a:srgbClr val="666666"/>
                </a:solidFill>
                <a:effectLst/>
                <a:latin typeface="Helvetica-Light"/>
              </a:rPr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930872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A8BC05-6A28-FECA-CCEB-8F8BF8AA67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B86477-9DA6-BDEC-18A1-C35F02AB2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NABC </a:t>
            </a:r>
            <a:r>
              <a:rPr lang="ko-KR" altLang="en-US" dirty="0"/>
              <a:t>분석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977DE35-078C-CF3C-2DB1-88C1A7FE60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52013"/>
            <a:ext cx="10515600" cy="4351338"/>
          </a:xfrm>
        </p:spPr>
        <p:txBody>
          <a:bodyPr/>
          <a:lstStyle/>
          <a:p>
            <a:pPr marL="127000" marR="127000"/>
            <a:r>
              <a:rPr lang="en-US" altLang="ko-KR" dirty="0"/>
              <a:t>A(Approach) – </a:t>
            </a:r>
            <a:r>
              <a:rPr lang="ko-KR" altLang="en-US" dirty="0"/>
              <a:t>고객의 </a:t>
            </a:r>
            <a:r>
              <a:rPr lang="en-US" altLang="ko-KR" dirty="0"/>
              <a:t>Needs</a:t>
            </a:r>
            <a:r>
              <a:rPr lang="ko-KR" altLang="en-US" dirty="0"/>
              <a:t>를 충족시킬 방법</a:t>
            </a:r>
            <a:endParaRPr lang="en-US" altLang="ko-KR" dirty="0"/>
          </a:p>
          <a:p>
            <a:pPr marL="127000" marR="127000" algn="l"/>
            <a:endParaRPr lang="en-US" altLang="ko-KR" dirty="0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5C1EEFA4-D7D6-4F8D-BE12-05F68CBB7003}"/>
              </a:ext>
            </a:extLst>
          </p:cNvPr>
          <p:cNvSpPr txBox="1">
            <a:spLocks/>
          </p:cNvSpPr>
          <p:nvPr/>
        </p:nvSpPr>
        <p:spPr>
          <a:xfrm>
            <a:off x="791307" y="2096085"/>
            <a:ext cx="10515600" cy="485228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127000">
              <a:buFontTx/>
              <a:buChar char="-"/>
            </a:pPr>
            <a:r>
              <a:rPr lang="ko-KR" altLang="en-US" sz="2400" b="1" dirty="0"/>
              <a:t>협력과 전략을 통한 안전한 환경에서의 전쟁 경험</a:t>
            </a:r>
            <a:endParaRPr lang="en-US" altLang="ko-KR" sz="2400" b="1" dirty="0"/>
          </a:p>
          <a:p>
            <a:pPr marL="457200" marR="127000" lvl="1" indent="0">
              <a:buFont typeface="Arial" panose="020B0604020202020204" pitchFamily="34" charset="0"/>
              <a:buNone/>
            </a:pPr>
            <a:r>
              <a:rPr lang="ko-KR" altLang="en-US" sz="2000" dirty="0"/>
              <a:t>최근 이스라엘</a:t>
            </a:r>
            <a:r>
              <a:rPr lang="en-US" altLang="ko-KR" sz="2000" dirty="0"/>
              <a:t>-</a:t>
            </a:r>
            <a:r>
              <a:rPr lang="ko-KR" altLang="en-US" sz="2000" dirty="0"/>
              <a:t>하마스</a:t>
            </a:r>
            <a:r>
              <a:rPr lang="en-US" altLang="ko-KR" sz="2000" dirty="0"/>
              <a:t>, </a:t>
            </a:r>
            <a:r>
              <a:rPr lang="ko-KR" altLang="en-US" sz="2000" dirty="0"/>
              <a:t>러시아</a:t>
            </a:r>
            <a:r>
              <a:rPr lang="en-US" altLang="ko-KR" sz="2000" dirty="0"/>
              <a:t>-</a:t>
            </a:r>
            <a:r>
              <a:rPr lang="ko-KR" altLang="en-US" sz="2000" dirty="0"/>
              <a:t>우크라이나 전쟁으로 인해 </a:t>
            </a:r>
            <a:endParaRPr lang="en-US" altLang="ko-KR" sz="2000" dirty="0"/>
          </a:p>
          <a:p>
            <a:pPr marL="457200" marR="127000" lvl="1" indent="0">
              <a:buFont typeface="Arial" panose="020B0604020202020204" pitchFamily="34" charset="0"/>
              <a:buNone/>
            </a:pPr>
            <a:r>
              <a:rPr lang="ko-KR" altLang="en-US" sz="2000" dirty="0"/>
              <a:t>높아진 전쟁에 대한 관심도 이용</a:t>
            </a:r>
            <a:endParaRPr lang="en-US" altLang="ko-KR" sz="2000" dirty="0"/>
          </a:p>
          <a:p>
            <a:pPr marL="457200" marR="127000" lvl="1" indent="0">
              <a:buFont typeface="Arial" panose="020B0604020202020204" pitchFamily="34" charset="0"/>
              <a:buNone/>
            </a:pPr>
            <a:r>
              <a:rPr lang="ko-KR" altLang="en-US" sz="2000" dirty="0"/>
              <a:t>러시아</a:t>
            </a:r>
            <a:r>
              <a:rPr lang="en-US" altLang="ko-KR" sz="2000" dirty="0"/>
              <a:t>, </a:t>
            </a:r>
            <a:r>
              <a:rPr lang="ko-KR" altLang="en-US" sz="2000" dirty="0"/>
              <a:t>우크라이나 등 국가 선택 가능</a:t>
            </a:r>
            <a:endParaRPr lang="en-US" altLang="ko-KR" sz="2000" dirty="0"/>
          </a:p>
          <a:p>
            <a:pPr marL="457200" marR="127000" lvl="1" indent="0">
              <a:buFont typeface="Arial" panose="020B0604020202020204" pitchFamily="34" charset="0"/>
              <a:buNone/>
            </a:pPr>
            <a:r>
              <a:rPr lang="ko-KR" altLang="en-US" sz="2000" dirty="0"/>
              <a:t>실사화 그래픽을 통해 전쟁게임의 몰입도 상승</a:t>
            </a:r>
            <a:endParaRPr lang="en-US" altLang="ko-KR" sz="2000" dirty="0"/>
          </a:p>
          <a:p>
            <a:pPr marL="457200" marR="127000" lvl="1" indent="0">
              <a:buFont typeface="Arial" panose="020B0604020202020204" pitchFamily="34" charset="0"/>
              <a:buNone/>
            </a:pPr>
            <a:endParaRPr lang="en-US" altLang="ko-KR" sz="2000" dirty="0"/>
          </a:p>
          <a:p>
            <a:pPr marR="127000">
              <a:buFontTx/>
              <a:buChar char="-"/>
            </a:pPr>
            <a:r>
              <a:rPr lang="ko-KR" altLang="en-US" sz="2400" b="1" dirty="0">
                <a:solidFill>
                  <a:srgbClr val="1F2328"/>
                </a:solidFill>
                <a:latin typeface="-apple-system"/>
              </a:rPr>
              <a:t>줄어든 야외활동을 대체할 수 있는 게임</a:t>
            </a:r>
            <a:r>
              <a:rPr lang="en-US" altLang="ko-KR" sz="2400" b="1" dirty="0">
                <a:solidFill>
                  <a:srgbClr val="1F2328"/>
                </a:solidFill>
                <a:latin typeface="-apple-system"/>
              </a:rPr>
              <a:t> </a:t>
            </a:r>
          </a:p>
          <a:p>
            <a:pPr marL="457200" marR="127000" lvl="1" indent="0">
              <a:buFont typeface="Arial" panose="020B0604020202020204" pitchFamily="34" charset="0"/>
              <a:buNone/>
            </a:pPr>
            <a:r>
              <a:rPr lang="ko-KR" altLang="en-US" sz="2000" dirty="0">
                <a:solidFill>
                  <a:srgbClr val="1F2328"/>
                </a:solidFill>
                <a:latin typeface="-apple-system"/>
              </a:rPr>
              <a:t>이상 기후로 인해 줄어들 야외활동을 대체하기 위해 협력적 요소</a:t>
            </a:r>
            <a:r>
              <a:rPr lang="en-US" altLang="ko-KR" sz="2000" dirty="0">
                <a:solidFill>
                  <a:srgbClr val="1F2328"/>
                </a:solidFill>
                <a:latin typeface="-apple-system"/>
              </a:rPr>
              <a:t> </a:t>
            </a:r>
            <a:r>
              <a:rPr lang="ko-KR" altLang="en-US" sz="2000" dirty="0">
                <a:solidFill>
                  <a:srgbClr val="1F2328"/>
                </a:solidFill>
                <a:latin typeface="-apple-system"/>
              </a:rPr>
              <a:t>존재</a:t>
            </a:r>
            <a:endParaRPr lang="en-US" altLang="ko-KR" sz="2000" dirty="0">
              <a:solidFill>
                <a:srgbClr val="1F2328"/>
              </a:solidFill>
              <a:latin typeface="-apple-system"/>
            </a:endParaRPr>
          </a:p>
          <a:p>
            <a:pPr marL="457200" marR="127000" lvl="1" indent="0">
              <a:buFont typeface="Arial" panose="020B0604020202020204" pitchFamily="34" charset="0"/>
              <a:buNone/>
            </a:pPr>
            <a:r>
              <a:rPr lang="ko-KR" altLang="en-US" sz="2000" dirty="0">
                <a:solidFill>
                  <a:srgbClr val="1F2328"/>
                </a:solidFill>
                <a:latin typeface="-apple-system"/>
              </a:rPr>
              <a:t>최대 </a:t>
            </a:r>
            <a:r>
              <a:rPr lang="en-US" altLang="ko-KR" sz="2000" dirty="0">
                <a:solidFill>
                  <a:srgbClr val="1F2328"/>
                </a:solidFill>
                <a:latin typeface="-apple-system"/>
              </a:rPr>
              <a:t>8</a:t>
            </a:r>
            <a:r>
              <a:rPr lang="ko-KR" altLang="en-US" sz="2000" dirty="0">
                <a:solidFill>
                  <a:srgbClr val="1F2328"/>
                </a:solidFill>
                <a:latin typeface="-apple-system"/>
              </a:rPr>
              <a:t>명이 한 팀이 될 수 있어 많은 인원으로도 협력 가능</a:t>
            </a:r>
            <a:endParaRPr lang="en-US" altLang="ko-KR" sz="2000" dirty="0">
              <a:solidFill>
                <a:srgbClr val="1F2328"/>
              </a:solidFill>
              <a:latin typeface="-apple-system"/>
            </a:endParaRPr>
          </a:p>
          <a:p>
            <a:pPr marL="457200" marR="127000" lvl="1" indent="0">
              <a:buFont typeface="Arial" panose="020B0604020202020204" pitchFamily="34" charset="0"/>
              <a:buNone/>
            </a:pPr>
            <a:r>
              <a:rPr lang="en-US" altLang="ko-KR" sz="2000" dirty="0">
                <a:solidFill>
                  <a:srgbClr val="1F2328"/>
                </a:solidFill>
                <a:latin typeface="-apple-system"/>
              </a:rPr>
              <a:t>8</a:t>
            </a:r>
            <a:r>
              <a:rPr lang="ko-KR" altLang="en-US" sz="2000" dirty="0">
                <a:solidFill>
                  <a:srgbClr val="1F2328"/>
                </a:solidFill>
                <a:latin typeface="-apple-system"/>
              </a:rPr>
              <a:t>명이 아니더라도 인원에 맞는 규모로 플레이 가능</a:t>
            </a:r>
            <a:endParaRPr lang="en-US" altLang="ko-KR" sz="2000" dirty="0">
              <a:solidFill>
                <a:srgbClr val="1F2328"/>
              </a:solidFill>
              <a:latin typeface="-apple-system"/>
            </a:endParaRPr>
          </a:p>
          <a:p>
            <a:pPr marL="457200" marR="127000" lvl="1" indent="0">
              <a:buFont typeface="Arial" panose="020B0604020202020204" pitchFamily="34" charset="0"/>
              <a:buNone/>
            </a:pPr>
            <a:endParaRPr lang="en-US" altLang="ko-KR" sz="2000" dirty="0">
              <a:solidFill>
                <a:srgbClr val="1F2328"/>
              </a:solidFill>
              <a:latin typeface="-apple-system"/>
            </a:endParaRPr>
          </a:p>
          <a:p>
            <a:pPr marR="127000">
              <a:buFontTx/>
              <a:buChar char="-"/>
            </a:pPr>
            <a:r>
              <a:rPr lang="ko-KR" altLang="en-US" sz="2400" b="1" dirty="0">
                <a:solidFill>
                  <a:srgbClr val="1F2328"/>
                </a:solidFill>
                <a:latin typeface="-apple-system"/>
              </a:rPr>
              <a:t>시원한 슈팅 게임을 즐길 수 있는 게임</a:t>
            </a:r>
            <a:endParaRPr lang="en-US" altLang="ko-KR" sz="2400" b="1" dirty="0">
              <a:solidFill>
                <a:srgbClr val="1F2328"/>
              </a:solidFill>
              <a:latin typeface="-apple-system"/>
            </a:endParaRPr>
          </a:p>
          <a:p>
            <a:pPr marL="457200" marR="127000" lvl="1" indent="0">
              <a:buFont typeface="Arial" panose="020B0604020202020204" pitchFamily="34" charset="0"/>
              <a:buNone/>
            </a:pPr>
            <a:r>
              <a:rPr lang="ko-KR" altLang="en-US" sz="2000" dirty="0"/>
              <a:t>강력한 파괴 효과와 파괴의 연출로 몰입도 상승</a:t>
            </a:r>
            <a:endParaRPr lang="en-US" altLang="ko-KR" sz="2000" dirty="0"/>
          </a:p>
          <a:p>
            <a:pPr marL="457200" marR="127000" lvl="1" indent="0">
              <a:buFont typeface="Arial" panose="020B0604020202020204" pitchFamily="34" charset="0"/>
              <a:buNone/>
            </a:pPr>
            <a:r>
              <a:rPr lang="ko-KR" altLang="en-US" sz="2000" dirty="0"/>
              <a:t>빠른 템포로 슈팅게임의 긴장감 상승</a:t>
            </a:r>
          </a:p>
        </p:txBody>
      </p:sp>
    </p:spTree>
    <p:extLst>
      <p:ext uri="{BB962C8B-B14F-4D97-AF65-F5344CB8AC3E}">
        <p14:creationId xmlns:p14="http://schemas.microsoft.com/office/powerpoint/2010/main" val="7038282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B893F51-929E-63D7-84F0-665C4A2E9C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8283"/>
            <a:ext cx="10515600" cy="4351338"/>
          </a:xfrm>
        </p:spPr>
        <p:txBody>
          <a:bodyPr/>
          <a:lstStyle/>
          <a:p>
            <a:r>
              <a:rPr lang="en-US" altLang="ko-KR" dirty="0"/>
              <a:t>B(Benefit) – </a:t>
            </a:r>
            <a:r>
              <a:rPr lang="ko-KR" altLang="en-US" dirty="0"/>
              <a:t>고객에게 제공하는 편익</a:t>
            </a:r>
            <a:endParaRPr lang="en-US" altLang="ko-KR" dirty="0"/>
          </a:p>
          <a:p>
            <a:pPr marL="0" indent="0">
              <a:buNone/>
            </a:pPr>
            <a:endParaRPr lang="en-US" altLang="ko-KR" sz="2400" dirty="0"/>
          </a:p>
          <a:p>
            <a:pPr marL="0" indent="0">
              <a:buNone/>
            </a:pPr>
            <a:r>
              <a:rPr lang="en-US" altLang="ko-KR" sz="2400" b="1" dirty="0"/>
              <a:t>- </a:t>
            </a:r>
            <a:r>
              <a:rPr lang="ko-KR" altLang="en-US" sz="2400" b="1" dirty="0"/>
              <a:t>게임이 제공하는 긍정적인 가치</a:t>
            </a:r>
            <a:endParaRPr lang="en-US" altLang="ko-KR" sz="2400" b="1" dirty="0"/>
          </a:p>
          <a:p>
            <a:pPr marL="0" indent="0">
              <a:buNone/>
            </a:pPr>
            <a:r>
              <a:rPr lang="ko-KR" altLang="en-US" sz="2000" dirty="0"/>
              <a:t>지인이나 친구</a:t>
            </a:r>
            <a:r>
              <a:rPr lang="en-US" altLang="ko-KR" sz="2000" dirty="0"/>
              <a:t>, </a:t>
            </a:r>
            <a:r>
              <a:rPr lang="ko-KR" altLang="en-US" sz="2000" dirty="0"/>
              <a:t>가족과 함께하는 협력적 요소를 통해 친목을 도모하고 </a:t>
            </a:r>
            <a:endParaRPr lang="en-US" altLang="ko-KR" sz="2000" dirty="0"/>
          </a:p>
          <a:p>
            <a:pPr marL="0" indent="0">
              <a:buNone/>
            </a:pPr>
            <a:r>
              <a:rPr lang="ko-KR" altLang="en-US" sz="2000" dirty="0"/>
              <a:t>새로운 관계를 맺을 수 있는 기회 제공</a:t>
            </a:r>
            <a:endParaRPr lang="en-US" altLang="ko-KR" sz="2000" dirty="0"/>
          </a:p>
          <a:p>
            <a:pPr marL="0" indent="0">
              <a:buNone/>
            </a:pPr>
            <a:endParaRPr lang="en-US" altLang="ko-KR" sz="2000" dirty="0"/>
          </a:p>
          <a:p>
            <a:pPr>
              <a:buFontTx/>
              <a:buChar char="-"/>
            </a:pPr>
            <a:r>
              <a:rPr lang="ko-KR" altLang="en-US" sz="2400" b="1" dirty="0"/>
              <a:t>다양한 전략적 선택</a:t>
            </a:r>
            <a:endParaRPr lang="en-US" altLang="ko-KR" sz="2400" b="1" dirty="0"/>
          </a:p>
          <a:p>
            <a:pPr marL="0" indent="0">
              <a:buNone/>
            </a:pPr>
            <a:r>
              <a:rPr lang="ko-KR" altLang="en-US" sz="2000" dirty="0"/>
              <a:t>단순 탱크 조종</a:t>
            </a:r>
            <a:r>
              <a:rPr lang="en-US" altLang="ko-KR" sz="2000" dirty="0"/>
              <a:t>, </a:t>
            </a:r>
            <a:r>
              <a:rPr lang="ko-KR" altLang="en-US" sz="2000" dirty="0"/>
              <a:t>전투 뿐만 아니라 </a:t>
            </a:r>
            <a:r>
              <a:rPr lang="ko-KR" altLang="en-US" sz="2000" dirty="0" err="1"/>
              <a:t>드론같은</a:t>
            </a:r>
            <a:r>
              <a:rPr lang="ko-KR" altLang="en-US" sz="2000" dirty="0"/>
              <a:t> 다양한 요소를 추가함으로써</a:t>
            </a:r>
            <a:endParaRPr lang="en-US" altLang="ko-KR" sz="2000" dirty="0"/>
          </a:p>
          <a:p>
            <a:pPr marL="0" indent="0">
              <a:buNone/>
            </a:pPr>
            <a:r>
              <a:rPr lang="ko-KR" altLang="en-US" sz="2000" dirty="0"/>
              <a:t>다양한 전략적 선택으로 재미 상승</a:t>
            </a: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0A873BB3-70E5-EFBA-3463-D26903176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/>
              <a:t>NABC </a:t>
            </a:r>
            <a:r>
              <a:rPr lang="ko-KR" altLang="en-US" dirty="0"/>
              <a:t>분석</a:t>
            </a:r>
          </a:p>
        </p:txBody>
      </p:sp>
    </p:spTree>
    <p:extLst>
      <p:ext uri="{BB962C8B-B14F-4D97-AF65-F5344CB8AC3E}">
        <p14:creationId xmlns:p14="http://schemas.microsoft.com/office/powerpoint/2010/main" val="26293134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6679F0-D6C8-904B-6F5B-E414122289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18500DB-7E05-4B73-8CCA-9F1E4055E9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8282"/>
            <a:ext cx="10515600" cy="5123815"/>
          </a:xfrm>
        </p:spPr>
        <p:txBody>
          <a:bodyPr/>
          <a:lstStyle/>
          <a:p>
            <a:r>
              <a:rPr lang="en-US" altLang="ko-KR" dirty="0"/>
              <a:t>C(Competition) – </a:t>
            </a:r>
            <a:r>
              <a:rPr lang="ko-KR" altLang="en-US" dirty="0"/>
              <a:t>경쟁사의 약점</a:t>
            </a:r>
            <a:endParaRPr lang="en-US" altLang="ko-KR" sz="2400" dirty="0"/>
          </a:p>
          <a:p>
            <a:pPr>
              <a:buFontTx/>
              <a:buChar char="-"/>
            </a:pPr>
            <a:r>
              <a:rPr lang="ko-KR" altLang="en-US" sz="2400" b="1" dirty="0"/>
              <a:t>월드 오브 탱크</a:t>
            </a:r>
            <a:endParaRPr lang="en-US" altLang="ko-KR" sz="2400" b="1" dirty="0"/>
          </a:p>
          <a:p>
            <a:pPr marL="0" indent="0">
              <a:buNone/>
            </a:pPr>
            <a:endParaRPr lang="en-US" altLang="ko-KR" sz="2400" b="1" dirty="0"/>
          </a:p>
          <a:p>
            <a:pPr marL="457200" indent="-457200">
              <a:buAutoNum type="arabicPeriod"/>
            </a:pPr>
            <a:r>
              <a:rPr lang="ko-KR" altLang="en-US" sz="2400" b="1" dirty="0"/>
              <a:t>진입 장벽</a:t>
            </a:r>
            <a:endParaRPr lang="en-US" altLang="ko-KR" sz="2400" b="1" dirty="0"/>
          </a:p>
          <a:p>
            <a:pPr marL="127000" marR="127000"/>
            <a:r>
              <a:rPr lang="en-US" altLang="ko-KR" sz="1600" b="0" i="0" dirty="0">
                <a:solidFill>
                  <a:srgbClr val="212529"/>
                </a:solidFill>
                <a:effectLst/>
                <a:latin typeface="Pretendard JP"/>
              </a:rPr>
              <a:t>"</a:t>
            </a:r>
            <a:r>
              <a:rPr lang="ko-KR" altLang="en-US" sz="1600" b="0" i="0" dirty="0">
                <a:solidFill>
                  <a:srgbClr val="212529"/>
                </a:solidFill>
                <a:effectLst/>
                <a:latin typeface="Pretendard JP"/>
              </a:rPr>
              <a:t>아케이드 슈팅</a:t>
            </a:r>
            <a:r>
              <a:rPr lang="en-US" altLang="ko-KR" sz="1600" b="0" i="0" dirty="0">
                <a:solidFill>
                  <a:srgbClr val="212529"/>
                </a:solidFill>
                <a:effectLst/>
                <a:latin typeface="Pretendard JP"/>
              </a:rPr>
              <a:t>"</a:t>
            </a:r>
            <a:r>
              <a:rPr lang="ko-KR" altLang="en-US" sz="1600" b="0" i="0" dirty="0">
                <a:solidFill>
                  <a:srgbClr val="212529"/>
                </a:solidFill>
                <a:effectLst/>
                <a:latin typeface="Pretendard JP"/>
              </a:rPr>
              <a:t>을 지향하는 탱크 슈팅 게임 월드 오브 탱크지만 복잡한 용어들 도탄</a:t>
            </a:r>
            <a:r>
              <a:rPr lang="en-US" altLang="ko-KR" sz="1600" b="0" i="0" dirty="0">
                <a:solidFill>
                  <a:srgbClr val="212529"/>
                </a:solidFill>
                <a:effectLst/>
                <a:latin typeface="Pretendard JP"/>
              </a:rPr>
              <a:t>,</a:t>
            </a:r>
            <a:r>
              <a:rPr lang="ko-KR" altLang="en-US" sz="1600" b="0" i="0" dirty="0">
                <a:solidFill>
                  <a:srgbClr val="212529"/>
                </a:solidFill>
                <a:effectLst/>
                <a:latin typeface="Pretendard JP"/>
              </a:rPr>
              <a:t>라인잡기</a:t>
            </a:r>
            <a:r>
              <a:rPr lang="en-US" altLang="ko-KR" sz="1600" b="0" i="0" dirty="0">
                <a:solidFill>
                  <a:srgbClr val="212529"/>
                </a:solidFill>
                <a:effectLst/>
                <a:latin typeface="Pretendard JP"/>
              </a:rPr>
              <a:t>,</a:t>
            </a:r>
            <a:r>
              <a:rPr lang="ko-KR" altLang="en-US" sz="1600" b="0" i="0" dirty="0">
                <a:solidFill>
                  <a:srgbClr val="212529"/>
                </a:solidFill>
                <a:effectLst/>
                <a:latin typeface="Pretendard JP"/>
              </a:rPr>
              <a:t>저격 등등의 여러가지를 알아야만 좋은 성적이 나온다</a:t>
            </a:r>
            <a:r>
              <a:rPr lang="en-US" altLang="ko-KR" sz="1600" b="0" i="0" dirty="0">
                <a:solidFill>
                  <a:srgbClr val="212529"/>
                </a:solidFill>
                <a:effectLst/>
                <a:latin typeface="Pretendard JP"/>
              </a:rPr>
              <a:t>. </a:t>
            </a:r>
          </a:p>
          <a:p>
            <a:pPr marL="127000" marR="127000"/>
            <a:r>
              <a:rPr lang="ko-KR" altLang="en-US" sz="1600" b="0" i="0" dirty="0">
                <a:solidFill>
                  <a:srgbClr val="212529"/>
                </a:solidFill>
                <a:effectLst/>
                <a:latin typeface="Pretendard JP"/>
              </a:rPr>
              <a:t>월드 오브 탱크에서는 전차 병종이 존재하며</a:t>
            </a:r>
            <a:r>
              <a:rPr lang="en-US" altLang="ko-KR" sz="1600" b="0" i="0" dirty="0">
                <a:solidFill>
                  <a:srgbClr val="212529"/>
                </a:solidFill>
                <a:effectLst/>
                <a:latin typeface="Pretendard JP"/>
              </a:rPr>
              <a:t>, </a:t>
            </a:r>
            <a:r>
              <a:rPr lang="ko-KR" altLang="en-US" sz="1600" b="0" i="0" dirty="0">
                <a:solidFill>
                  <a:srgbClr val="212529"/>
                </a:solidFill>
                <a:effectLst/>
                <a:latin typeface="Pretendard JP"/>
              </a:rPr>
              <a:t>모든 전차의 장갑과 능력치가 다르다</a:t>
            </a:r>
            <a:r>
              <a:rPr lang="en-US" altLang="ko-KR" sz="1600" b="0" i="0" dirty="0">
                <a:solidFill>
                  <a:srgbClr val="212529"/>
                </a:solidFill>
                <a:effectLst/>
                <a:latin typeface="Pretendard JP"/>
              </a:rPr>
              <a:t>.</a:t>
            </a:r>
          </a:p>
          <a:p>
            <a:pPr marL="127000" marR="127000"/>
            <a:r>
              <a:rPr lang="ko-KR" altLang="en-US" sz="1600" b="0" i="0" dirty="0">
                <a:solidFill>
                  <a:srgbClr val="212529"/>
                </a:solidFill>
                <a:effectLst/>
                <a:latin typeface="Pretendard JP"/>
              </a:rPr>
              <a:t>플레이어는 상대하는 전차에 대한 정보를 </a:t>
            </a:r>
            <a:r>
              <a:rPr lang="ko-KR" altLang="en-US" sz="1600" b="0" i="0" dirty="0" err="1">
                <a:solidFill>
                  <a:srgbClr val="212529"/>
                </a:solidFill>
                <a:effectLst/>
                <a:latin typeface="Pretendard JP"/>
              </a:rPr>
              <a:t>알아햐</a:t>
            </a:r>
            <a:r>
              <a:rPr lang="ko-KR" altLang="en-US" sz="1600" b="0" i="0" dirty="0">
                <a:solidFill>
                  <a:srgbClr val="212529"/>
                </a:solidFill>
                <a:effectLst/>
                <a:latin typeface="Pretendard JP"/>
              </a:rPr>
              <a:t> 하고</a:t>
            </a:r>
            <a:r>
              <a:rPr lang="en-US" altLang="ko-KR" sz="1600" b="0" i="0" dirty="0">
                <a:solidFill>
                  <a:srgbClr val="212529"/>
                </a:solidFill>
                <a:effectLst/>
                <a:latin typeface="Pretendard JP"/>
              </a:rPr>
              <a:t>, </a:t>
            </a:r>
            <a:r>
              <a:rPr lang="ko-KR" altLang="en-US" sz="1600" b="0" i="0" dirty="0">
                <a:solidFill>
                  <a:srgbClr val="212529"/>
                </a:solidFill>
                <a:effectLst/>
                <a:latin typeface="Pretendard JP"/>
              </a:rPr>
              <a:t>그 양이 엄청나 </a:t>
            </a:r>
            <a:r>
              <a:rPr lang="ko-KR" altLang="en-US" sz="1600" b="0" i="0" dirty="0" err="1">
                <a:solidFill>
                  <a:srgbClr val="212529"/>
                </a:solidFill>
                <a:effectLst/>
                <a:latin typeface="Pretendard JP"/>
              </a:rPr>
              <a:t>매니아틱</a:t>
            </a:r>
            <a:r>
              <a:rPr lang="ko-KR" altLang="en-US" sz="1600" b="0" i="0" dirty="0">
                <a:solidFill>
                  <a:srgbClr val="212529"/>
                </a:solidFill>
                <a:effectLst/>
                <a:latin typeface="Pretendard JP"/>
              </a:rPr>
              <a:t> 성향이 강하다</a:t>
            </a:r>
            <a:r>
              <a:rPr lang="en-US" altLang="ko-KR" sz="1600" b="0" i="0" dirty="0">
                <a:solidFill>
                  <a:srgbClr val="212529"/>
                </a:solidFill>
                <a:effectLst/>
                <a:latin typeface="Pretendard JP"/>
              </a:rPr>
              <a:t>.</a:t>
            </a:r>
          </a:p>
          <a:p>
            <a:pPr marL="0" marR="127000" indent="0">
              <a:buNone/>
            </a:pPr>
            <a:endParaRPr lang="en-US" altLang="ko-KR" sz="2400" b="1" dirty="0"/>
          </a:p>
          <a:p>
            <a:pPr marL="0" marR="127000" indent="0">
              <a:buNone/>
            </a:pPr>
            <a:r>
              <a:rPr lang="en-US" altLang="ko-KR" sz="2400" b="1" dirty="0"/>
              <a:t>2. </a:t>
            </a:r>
            <a:r>
              <a:rPr lang="ko-KR" altLang="en-US" sz="2400" b="1" dirty="0"/>
              <a:t>매칭 문제</a:t>
            </a:r>
            <a:r>
              <a:rPr lang="en-US" altLang="ko-KR" sz="2400" b="1" dirty="0"/>
              <a:t> </a:t>
            </a:r>
            <a:endParaRPr lang="en-US" altLang="ko-KR" sz="1600" dirty="0">
              <a:latin typeface="함초롬바탕"/>
            </a:endParaRPr>
          </a:p>
          <a:p>
            <a:pPr marL="127000" marR="127000"/>
            <a:r>
              <a:rPr lang="ko-KR" altLang="en-US" sz="1600" b="0" i="0" dirty="0" err="1">
                <a:solidFill>
                  <a:srgbClr val="212529"/>
                </a:solidFill>
                <a:effectLst/>
                <a:latin typeface="Pretendard JP"/>
              </a:rPr>
              <a:t>티어를</a:t>
            </a:r>
            <a:r>
              <a:rPr lang="ko-KR" altLang="en-US" sz="1600" b="0" i="0" dirty="0">
                <a:solidFill>
                  <a:srgbClr val="212529"/>
                </a:solidFill>
                <a:effectLst/>
                <a:latin typeface="Pretendard JP"/>
              </a:rPr>
              <a:t> 제외한 매칭에 관한 모든 사항</a:t>
            </a:r>
            <a:r>
              <a:rPr lang="en-US" altLang="ko-KR" sz="1600" b="0" i="0" dirty="0">
                <a:solidFill>
                  <a:srgbClr val="212529"/>
                </a:solidFill>
                <a:effectLst/>
                <a:latin typeface="Pretendard JP"/>
              </a:rPr>
              <a:t>, </a:t>
            </a:r>
            <a:r>
              <a:rPr lang="ko-KR" altLang="en-US" sz="1600" b="0" i="0" dirty="0">
                <a:solidFill>
                  <a:srgbClr val="212529"/>
                </a:solidFill>
                <a:effectLst/>
                <a:latin typeface="Pretendard JP"/>
              </a:rPr>
              <a:t>즉 유저 수준과 전차 종류 및 병과 숫자가 모두 무작위로 결정된다</a:t>
            </a:r>
            <a:r>
              <a:rPr lang="en-US" altLang="ko-KR" sz="1600" b="0" i="0" dirty="0">
                <a:solidFill>
                  <a:srgbClr val="212529"/>
                </a:solidFill>
                <a:effectLst/>
                <a:latin typeface="Pretendard JP"/>
              </a:rPr>
              <a:t>.</a:t>
            </a:r>
            <a:endParaRPr lang="en-US" altLang="ko-KR" sz="1600" dirty="0">
              <a:solidFill>
                <a:srgbClr val="212529"/>
              </a:solidFill>
              <a:latin typeface="Pretendard JP"/>
            </a:endParaRPr>
          </a:p>
          <a:p>
            <a:pPr marL="127000" marR="127000"/>
            <a:r>
              <a:rPr lang="ko-KR" altLang="en-US" sz="1600" dirty="0">
                <a:solidFill>
                  <a:srgbClr val="212529"/>
                </a:solidFill>
                <a:latin typeface="Pretendard JP"/>
              </a:rPr>
              <a:t>유저 매칭이 완전 무작위이기 때문에 한 판 한 판 재미를 느끼기 어렵다</a:t>
            </a:r>
            <a:r>
              <a:rPr lang="en-US" altLang="ko-KR" sz="1600" dirty="0">
                <a:solidFill>
                  <a:srgbClr val="212529"/>
                </a:solidFill>
                <a:latin typeface="Pretendard JP"/>
              </a:rPr>
              <a:t>.</a:t>
            </a:r>
          </a:p>
          <a:p>
            <a:pPr marL="0" indent="0">
              <a:buNone/>
            </a:pPr>
            <a:endParaRPr lang="en-US" altLang="ko-KR" sz="2400" b="1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7C4CE381-F629-19B4-F8ED-B0F8364638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/>
              <a:t>NABC </a:t>
            </a:r>
            <a:r>
              <a:rPr lang="ko-KR" altLang="en-US" dirty="0"/>
              <a:t>분석</a:t>
            </a:r>
          </a:p>
        </p:txBody>
      </p:sp>
    </p:spTree>
    <p:extLst>
      <p:ext uri="{BB962C8B-B14F-4D97-AF65-F5344CB8AC3E}">
        <p14:creationId xmlns:p14="http://schemas.microsoft.com/office/powerpoint/2010/main" val="25348628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1DA176-E4E8-1CFB-ECBF-4AD7CD52A7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1B6F95B-2DD2-A532-3C5A-1F411B7EC7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8282"/>
            <a:ext cx="10515600" cy="5123815"/>
          </a:xfrm>
        </p:spPr>
        <p:txBody>
          <a:bodyPr/>
          <a:lstStyle/>
          <a:p>
            <a:r>
              <a:rPr lang="en-US" altLang="ko-KR" dirty="0"/>
              <a:t>C(Competition) – </a:t>
            </a:r>
            <a:r>
              <a:rPr lang="ko-KR" altLang="en-US" dirty="0"/>
              <a:t>우리 게임의 강점</a:t>
            </a:r>
            <a:endParaRPr lang="en-US" altLang="ko-KR" dirty="0"/>
          </a:p>
          <a:p>
            <a:pPr marL="0" indent="0">
              <a:buNone/>
            </a:pPr>
            <a:endParaRPr lang="en-US" altLang="ko-KR" sz="2400" b="1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BB83268F-31B8-8E89-1FFE-A3318B5412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/>
              <a:t>NABC </a:t>
            </a:r>
            <a:r>
              <a:rPr lang="ko-KR" altLang="en-US" dirty="0"/>
              <a:t>분석</a:t>
            </a:r>
          </a:p>
        </p:txBody>
      </p:sp>
    </p:spTree>
    <p:extLst>
      <p:ext uri="{BB962C8B-B14F-4D97-AF65-F5344CB8AC3E}">
        <p14:creationId xmlns:p14="http://schemas.microsoft.com/office/powerpoint/2010/main" val="12860986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F36A7B-2979-42E3-7CFF-8429032F76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게임 소개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4CB4D95-698D-A565-E383-58A27A1FF7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898775"/>
          </a:xfrm>
        </p:spPr>
        <p:txBody>
          <a:bodyPr/>
          <a:lstStyle/>
          <a:p>
            <a:r>
              <a:rPr lang="en-US" altLang="ko-KR" dirty="0"/>
              <a:t>(1</a:t>
            </a:r>
            <a:r>
              <a:rPr lang="ko-KR" altLang="en-US" dirty="0"/>
              <a:t>인칭 </a:t>
            </a:r>
            <a:r>
              <a:rPr lang="en-US" altLang="ko-KR" dirty="0"/>
              <a:t>+ 3</a:t>
            </a:r>
            <a:r>
              <a:rPr lang="ko-KR" altLang="en-US" dirty="0"/>
              <a:t>인칭</a:t>
            </a:r>
            <a:r>
              <a:rPr lang="en-US" altLang="ko-KR" dirty="0"/>
              <a:t>)</a:t>
            </a:r>
            <a:r>
              <a:rPr lang="ko-KR" altLang="en-US" dirty="0"/>
              <a:t> 협동 슈팅 게임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r>
              <a:rPr lang="en-US" altLang="ko-KR" dirty="0"/>
              <a:t>2</a:t>
            </a:r>
            <a:r>
              <a:rPr lang="ko-KR" altLang="en-US" dirty="0"/>
              <a:t>명에서 탱크를 협동하여 운용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r>
              <a:rPr lang="ko-KR" altLang="en-US" dirty="0"/>
              <a:t>최대 인원 </a:t>
            </a:r>
            <a:r>
              <a:rPr lang="en-US" altLang="ko-KR" dirty="0"/>
              <a:t>16</a:t>
            </a:r>
            <a:r>
              <a:rPr lang="ko-KR" altLang="en-US" dirty="0"/>
              <a:t>명 </a:t>
            </a:r>
            <a:r>
              <a:rPr lang="en-US" altLang="ko-KR" dirty="0"/>
              <a:t>(4</a:t>
            </a:r>
            <a:r>
              <a:rPr lang="ko-KR" altLang="en-US" dirty="0"/>
              <a:t>대</a:t>
            </a:r>
            <a:r>
              <a:rPr lang="en-US" altLang="ko-KR" dirty="0"/>
              <a:t> vs 4</a:t>
            </a:r>
            <a:r>
              <a:rPr lang="ko-KR" altLang="en-US" dirty="0"/>
              <a:t>대</a:t>
            </a:r>
            <a:r>
              <a:rPr lang="en-US" altLang="ko-KR" dirty="0"/>
              <a:t>)</a:t>
            </a:r>
          </a:p>
          <a:p>
            <a:pPr marL="0" indent="0"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3643595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F0ACA3-A7BD-5585-FB58-15746AFBB6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b="1" dirty="0"/>
              <a:t>게임 소개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6FE1329-3EE5-F844-E7B5-84DB103C92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3200" b="1" dirty="0"/>
              <a:t>1</a:t>
            </a:r>
            <a:r>
              <a:rPr lang="ko-KR" altLang="en-US" sz="3200" b="1" dirty="0"/>
              <a:t>인칭 </a:t>
            </a:r>
            <a:r>
              <a:rPr lang="en-US" altLang="ko-KR" sz="3200" b="1" dirty="0"/>
              <a:t>+ 3</a:t>
            </a:r>
            <a:r>
              <a:rPr lang="ko-KR" altLang="en-US" sz="3200" b="1" dirty="0"/>
              <a:t>인칭 슈팅 게임</a:t>
            </a:r>
            <a:endParaRPr lang="en-US" altLang="ko-KR" sz="3200" b="1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BBE1B4-2517-EBBC-A891-873F866F3224}"/>
              </a:ext>
            </a:extLst>
          </p:cNvPr>
          <p:cNvSpPr txBox="1"/>
          <p:nvPr/>
        </p:nvSpPr>
        <p:spPr>
          <a:xfrm>
            <a:off x="1195754" y="2747889"/>
            <a:ext cx="7394917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역할 분담</a:t>
            </a:r>
            <a:endParaRPr lang="en-US" altLang="ko-KR" sz="2000" dirty="0"/>
          </a:p>
          <a:p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조종수 </a:t>
            </a:r>
            <a:r>
              <a:rPr lang="en-US" altLang="ko-KR" dirty="0"/>
              <a:t>: 3</a:t>
            </a:r>
            <a:r>
              <a:rPr lang="ko-KR" altLang="en-US" dirty="0"/>
              <a:t>인칭 시점 </a:t>
            </a:r>
            <a:r>
              <a:rPr lang="en-US" altLang="ko-KR" dirty="0"/>
              <a:t>-</a:t>
            </a:r>
            <a:r>
              <a:rPr lang="ko-KR" altLang="en-US" dirty="0"/>
              <a:t> 전차 운전</a:t>
            </a:r>
            <a:r>
              <a:rPr lang="en-US" altLang="ko-KR" dirty="0"/>
              <a:t> </a:t>
            </a:r>
            <a:r>
              <a:rPr lang="ko-KR" altLang="en-US" dirty="0"/>
              <a:t>및 기관총 사용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2.  </a:t>
            </a:r>
            <a:r>
              <a:rPr lang="ko-KR" altLang="en-US" dirty="0"/>
              <a:t>포수 </a:t>
            </a:r>
            <a:r>
              <a:rPr lang="en-US" altLang="ko-KR" dirty="0"/>
              <a:t>: 1</a:t>
            </a:r>
            <a:r>
              <a:rPr lang="ko-KR" altLang="en-US" dirty="0"/>
              <a:t>인칭 시점 </a:t>
            </a:r>
            <a:r>
              <a:rPr lang="en-US" altLang="ko-KR" dirty="0"/>
              <a:t>– </a:t>
            </a:r>
            <a:r>
              <a:rPr lang="ko-KR" altLang="en-US" dirty="0"/>
              <a:t>카메라를 통해 포 조준</a:t>
            </a:r>
            <a:r>
              <a:rPr lang="en-US" altLang="ko-KR" dirty="0"/>
              <a:t>, </a:t>
            </a:r>
            <a:r>
              <a:rPr lang="ko-KR" altLang="en-US" dirty="0" err="1"/>
              <a:t>드론</a:t>
            </a:r>
            <a:r>
              <a:rPr lang="ko-KR" altLang="en-US" dirty="0"/>
              <a:t> 이용</a:t>
            </a:r>
            <a:r>
              <a:rPr lang="en-US" altLang="ko-KR" dirty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120281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E3AAD1-C4AA-FF21-A75B-3A9378501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조종수 시점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D299914-ADED-0778-157C-A421278D75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05600" y="1825625"/>
            <a:ext cx="4998720" cy="4351338"/>
          </a:xfrm>
        </p:spPr>
        <p:txBody>
          <a:bodyPr/>
          <a:lstStyle/>
          <a:p>
            <a:r>
              <a:rPr lang="en-US" altLang="ko-KR" dirty="0"/>
              <a:t>3</a:t>
            </a:r>
            <a:r>
              <a:rPr lang="ko-KR" altLang="en-US" dirty="0"/>
              <a:t>인칭 시점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r>
              <a:rPr lang="ko-KR" altLang="en-US" dirty="0"/>
              <a:t>마우스를 이용해 시점 조작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W A S D </a:t>
            </a:r>
            <a:r>
              <a:rPr lang="ko-KR" altLang="en-US" dirty="0"/>
              <a:t>키를 이용해 조작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마우스 좌클릭으로 기관총 발사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892E335-2502-6FCE-4450-8649D0A1AC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3559" y="2564484"/>
            <a:ext cx="5438815" cy="3267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5339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218AF5-132C-D51B-127B-0D846DF37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포수 시점</a:t>
            </a:r>
            <a:r>
              <a:rPr lang="en-US" altLang="ko-KR" b="1" dirty="0"/>
              <a:t>(</a:t>
            </a:r>
            <a:r>
              <a:rPr lang="ko-KR" altLang="en-US" b="1" dirty="0"/>
              <a:t>일반</a:t>
            </a:r>
            <a:r>
              <a:rPr lang="en-US" altLang="ko-KR" b="1" dirty="0"/>
              <a:t>)</a:t>
            </a:r>
            <a:endParaRPr lang="ko-KR" altLang="en-US" b="1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BA27586-F459-BE78-39B4-B5E435D2BE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18252" y="1825625"/>
            <a:ext cx="4235548" cy="4667250"/>
          </a:xfrm>
        </p:spPr>
        <p:txBody>
          <a:bodyPr>
            <a:normAutofit/>
          </a:bodyPr>
          <a:lstStyle/>
          <a:p>
            <a:r>
              <a:rPr lang="en-US" altLang="ko-KR" dirty="0"/>
              <a:t>1</a:t>
            </a:r>
            <a:r>
              <a:rPr lang="ko-KR" altLang="en-US" dirty="0"/>
              <a:t>인칭 시점 </a:t>
            </a:r>
            <a:r>
              <a:rPr lang="en-US" altLang="ko-KR" dirty="0"/>
              <a:t>– </a:t>
            </a:r>
            <a:r>
              <a:rPr lang="ko-KR" altLang="en-US" dirty="0"/>
              <a:t>카메라를 통해서 확인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마우스를 통해서 포신 조종</a:t>
            </a:r>
            <a:r>
              <a:rPr lang="en-US" altLang="ko-KR" dirty="0"/>
              <a:t>, </a:t>
            </a:r>
            <a:r>
              <a:rPr lang="ko-KR" altLang="en-US" dirty="0" err="1"/>
              <a:t>좌클릭</a:t>
            </a:r>
            <a:r>
              <a:rPr lang="ko-KR" altLang="en-US" dirty="0"/>
              <a:t> 발사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r>
              <a:rPr lang="ko-KR" altLang="en-US" dirty="0"/>
              <a:t>숫자키를 통해 탄알 변경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B63C31B-C519-BADF-BCB5-241BA3F367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508" y="2304662"/>
            <a:ext cx="6028867" cy="3044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6959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5906DF-C0B7-9111-74AB-E7E18DB7C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포수 시점</a:t>
            </a:r>
            <a:r>
              <a:rPr lang="en-US" altLang="ko-KR" b="1" dirty="0"/>
              <a:t>(</a:t>
            </a:r>
            <a:r>
              <a:rPr lang="ko-KR" altLang="en-US" b="1" dirty="0" err="1"/>
              <a:t>드론</a:t>
            </a:r>
            <a:r>
              <a:rPr lang="ko-KR" altLang="en-US" b="1" dirty="0"/>
              <a:t> 조종 모드</a:t>
            </a:r>
            <a:r>
              <a:rPr lang="en-US" altLang="ko-KR" b="1" dirty="0"/>
              <a:t>)</a:t>
            </a:r>
            <a:endParaRPr lang="ko-KR" altLang="en-US" b="1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57920271-24B2-BD34-6444-86A6AE63EB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18252" y="1373945"/>
            <a:ext cx="4623582" cy="5118930"/>
          </a:xfrm>
        </p:spPr>
        <p:txBody>
          <a:bodyPr>
            <a:normAutofit/>
          </a:bodyPr>
          <a:lstStyle/>
          <a:p>
            <a:r>
              <a:rPr lang="en-US" altLang="ko-KR" dirty="0"/>
              <a:t>1</a:t>
            </a:r>
            <a:r>
              <a:rPr lang="ko-KR" altLang="en-US" dirty="0"/>
              <a:t>인칭 시점 </a:t>
            </a:r>
            <a:r>
              <a:rPr lang="en-US" altLang="ko-KR" dirty="0"/>
              <a:t>– </a:t>
            </a:r>
            <a:r>
              <a:rPr lang="ko-KR" altLang="en-US" dirty="0"/>
              <a:t>카메라를 통해서 확인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마우스를 통해서 카메라 조종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드론</a:t>
            </a:r>
            <a:r>
              <a:rPr lang="ko-KR" altLang="en-US" dirty="0"/>
              <a:t> 조종 가능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r>
              <a:rPr lang="ko-KR" altLang="en-US" dirty="0" err="1"/>
              <a:t>드론</a:t>
            </a:r>
            <a:r>
              <a:rPr lang="ko-KR" altLang="en-US" dirty="0"/>
              <a:t> 이용 시 적 위치 표시 가능</a:t>
            </a:r>
            <a:endParaRPr lang="en-US" altLang="ko-KR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82165A6-4FED-6AD1-218B-4F0871967B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402" y="2576795"/>
            <a:ext cx="5181638" cy="2886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4701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281FE4-0A63-04F9-D8CD-DE3376DFF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게임 소개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C90D094-83FE-B368-F384-FAC121885B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최대 인원 </a:t>
            </a:r>
            <a:r>
              <a:rPr lang="en-US" altLang="ko-KR" dirty="0"/>
              <a:t>16</a:t>
            </a:r>
            <a:r>
              <a:rPr lang="ko-KR" altLang="en-US" dirty="0"/>
              <a:t>명 </a:t>
            </a:r>
            <a:r>
              <a:rPr lang="en-US" altLang="ko-KR" dirty="0"/>
              <a:t>(4</a:t>
            </a:r>
            <a:r>
              <a:rPr lang="ko-KR" altLang="en-US" dirty="0"/>
              <a:t>대</a:t>
            </a:r>
            <a:r>
              <a:rPr lang="en-US" altLang="ko-KR" dirty="0"/>
              <a:t> vs 4</a:t>
            </a:r>
            <a:r>
              <a:rPr lang="ko-KR" altLang="en-US" dirty="0"/>
              <a:t>대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pPr>
              <a:buFontTx/>
              <a:buChar char="-"/>
            </a:pPr>
            <a:r>
              <a:rPr lang="en-US" altLang="ko-KR" dirty="0"/>
              <a:t>1</a:t>
            </a:r>
            <a:r>
              <a:rPr lang="ko-KR" altLang="en-US" dirty="0"/>
              <a:t>개 소대</a:t>
            </a:r>
            <a:r>
              <a:rPr lang="en-US" altLang="ko-KR" dirty="0"/>
              <a:t>(</a:t>
            </a:r>
            <a:r>
              <a:rPr lang="ko-KR" altLang="en-US" dirty="0"/>
              <a:t>최대 </a:t>
            </a:r>
            <a:r>
              <a:rPr lang="en-US" altLang="ko-KR" dirty="0"/>
              <a:t>4</a:t>
            </a:r>
            <a:r>
              <a:rPr lang="ko-KR" altLang="en-US" dirty="0"/>
              <a:t>대의 탱크</a:t>
            </a:r>
            <a:r>
              <a:rPr lang="en-US" altLang="ko-KR" dirty="0"/>
              <a:t>) VS 1</a:t>
            </a:r>
            <a:r>
              <a:rPr lang="ko-KR" altLang="en-US" dirty="0"/>
              <a:t>개 소대</a:t>
            </a:r>
            <a:endParaRPr lang="en-US" altLang="ko-KR" dirty="0"/>
          </a:p>
          <a:p>
            <a:pPr>
              <a:buFontTx/>
              <a:buChar char="-"/>
            </a:pPr>
            <a:endParaRPr lang="en-US" altLang="ko-KR" dirty="0"/>
          </a:p>
          <a:p>
            <a:pPr>
              <a:buFontTx/>
              <a:buChar char="-"/>
            </a:pPr>
            <a:r>
              <a:rPr lang="en-US" altLang="ko-KR" dirty="0"/>
              <a:t>PVP </a:t>
            </a:r>
            <a:r>
              <a:rPr lang="ko-KR" altLang="en-US" dirty="0"/>
              <a:t>모드</a:t>
            </a:r>
            <a:endParaRPr lang="en-US" altLang="ko-KR" dirty="0"/>
          </a:p>
          <a:p>
            <a:pPr>
              <a:buFontTx/>
              <a:buChar char="-"/>
            </a:pPr>
            <a:endParaRPr lang="en-US" altLang="ko-KR" dirty="0"/>
          </a:p>
          <a:p>
            <a:pPr>
              <a:buFontTx/>
              <a:buChar char="-"/>
            </a:pPr>
            <a:r>
              <a:rPr lang="ko-KR" altLang="en-US" dirty="0" err="1"/>
              <a:t>점령전</a:t>
            </a:r>
            <a:br>
              <a:rPr lang="en-US" altLang="ko-KR" dirty="0"/>
            </a:b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285319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9F69C3-CC77-C7A8-A45B-4C50F337E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세부 사항</a:t>
            </a:r>
            <a:r>
              <a:rPr lang="en-US" altLang="ko-KR" b="1" dirty="0"/>
              <a:t>(</a:t>
            </a:r>
            <a:r>
              <a:rPr lang="ko-KR" altLang="en-US" b="1" dirty="0"/>
              <a:t>승리 조건</a:t>
            </a:r>
            <a:r>
              <a:rPr lang="en-US" altLang="ko-KR" b="1" dirty="0"/>
              <a:t>)</a:t>
            </a:r>
            <a:endParaRPr lang="ko-KR" altLang="en-US" b="1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CE21ADB-DA67-443D-119D-A959E54425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50719"/>
            <a:ext cx="10515600" cy="4226243"/>
          </a:xfrm>
        </p:spPr>
        <p:txBody>
          <a:bodyPr>
            <a:normAutofit/>
          </a:bodyPr>
          <a:lstStyle/>
          <a:p>
            <a:r>
              <a:rPr lang="ko-KR" altLang="en-US" dirty="0"/>
              <a:t>플레이타임 </a:t>
            </a:r>
            <a:r>
              <a:rPr lang="en-US" altLang="ko-KR" dirty="0"/>
              <a:t>– </a:t>
            </a:r>
            <a:r>
              <a:rPr lang="ko-KR" altLang="en-US" dirty="0"/>
              <a:t>최대 </a:t>
            </a:r>
            <a:r>
              <a:rPr lang="en-US" altLang="ko-KR" dirty="0"/>
              <a:t>15</a:t>
            </a:r>
            <a:r>
              <a:rPr lang="ko-KR" altLang="en-US" dirty="0"/>
              <a:t>분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r>
              <a:rPr lang="ko-KR" altLang="en-US" dirty="0"/>
              <a:t>승리 조건</a:t>
            </a:r>
            <a:endParaRPr lang="en-US" altLang="ko-KR" dirty="0"/>
          </a:p>
          <a:p>
            <a:pPr marL="514350" indent="-514350">
              <a:buAutoNum type="arabicPeriod"/>
            </a:pPr>
            <a:r>
              <a:rPr lang="ko-KR" altLang="en-US" dirty="0"/>
              <a:t>점령지를 누적 </a:t>
            </a:r>
            <a:r>
              <a:rPr lang="en-US" altLang="ko-KR" dirty="0"/>
              <a:t>10</a:t>
            </a:r>
            <a:r>
              <a:rPr lang="ko-KR" altLang="en-US" dirty="0"/>
              <a:t>분간 유지</a:t>
            </a:r>
            <a:endParaRPr lang="en-US" altLang="ko-KR" dirty="0"/>
          </a:p>
          <a:p>
            <a:pPr marL="514350" indent="-514350">
              <a:buAutoNum type="arabicPeriod"/>
            </a:pPr>
            <a:r>
              <a:rPr lang="ko-KR" altLang="en-US" dirty="0"/>
              <a:t>게임 종료 시점에 누적 점령 시간이 높은 경우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 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9467398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336</TotalTime>
  <Words>1010</Words>
  <Application>Microsoft Office PowerPoint</Application>
  <PresentationFormat>와이드스크린</PresentationFormat>
  <Paragraphs>226</Paragraphs>
  <Slides>27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4" baseType="lpstr">
      <vt:lpstr>-apple-system</vt:lpstr>
      <vt:lpstr>Helvetica-Light</vt:lpstr>
      <vt:lpstr>Pretendard JP</vt:lpstr>
      <vt:lpstr>맑은 고딕</vt:lpstr>
      <vt:lpstr>함초롬바탕</vt:lpstr>
      <vt:lpstr>Arial</vt:lpstr>
      <vt:lpstr>Office 테마</vt:lpstr>
      <vt:lpstr>Tank(임시)</vt:lpstr>
      <vt:lpstr>목차</vt:lpstr>
      <vt:lpstr>게임 소개</vt:lpstr>
      <vt:lpstr>게임 소개</vt:lpstr>
      <vt:lpstr>조종수 시점</vt:lpstr>
      <vt:lpstr>포수 시점(일반)</vt:lpstr>
      <vt:lpstr>포수 시점(드론 조종 모드)</vt:lpstr>
      <vt:lpstr>게임 소개</vt:lpstr>
      <vt:lpstr>세부 사항(승리 조건)</vt:lpstr>
      <vt:lpstr>세부 사항(맵)</vt:lpstr>
      <vt:lpstr>세부 사항(오브젝트)</vt:lpstr>
      <vt:lpstr>세부 사항(오브젝트)</vt:lpstr>
      <vt:lpstr>세부 사항(오브젝트)</vt:lpstr>
      <vt:lpstr>세부 사항(오브젝트)</vt:lpstr>
      <vt:lpstr>세부 사항(UI)</vt:lpstr>
      <vt:lpstr>세부 사항(UI)</vt:lpstr>
      <vt:lpstr>세부 사항(UI)</vt:lpstr>
      <vt:lpstr>세부 사항(게임 플레이)</vt:lpstr>
      <vt:lpstr>세부 사항(게임 플레이)</vt:lpstr>
      <vt:lpstr>세부 사항(게임 플레이)</vt:lpstr>
      <vt:lpstr>NABC 분석</vt:lpstr>
      <vt:lpstr>NABC 분석</vt:lpstr>
      <vt:lpstr>NABC 분석</vt:lpstr>
      <vt:lpstr>NABC 분석</vt:lpstr>
      <vt:lpstr>NABC 분석</vt:lpstr>
      <vt:lpstr>NABC 분석</vt:lpstr>
      <vt:lpstr>NABC 분석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경태환(2019182002)</dc:creator>
  <cp:lastModifiedBy>경태환(2019182002)</cp:lastModifiedBy>
  <cp:revision>2</cp:revision>
  <dcterms:created xsi:type="dcterms:W3CDTF">2024-11-18T02:43:19Z</dcterms:created>
  <dcterms:modified xsi:type="dcterms:W3CDTF">2024-11-18T08:20:12Z</dcterms:modified>
</cp:coreProperties>
</file>